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61" r:id="rId4"/>
    <p:sldId id="263" r:id="rId5"/>
    <p:sldId id="276" r:id="rId6"/>
    <p:sldId id="270" r:id="rId7"/>
    <p:sldId id="274" r:id="rId8"/>
    <p:sldId id="275" r:id="rId9"/>
    <p:sldId id="277" r:id="rId10"/>
    <p:sldId id="268" r:id="rId11"/>
    <p:sldId id="266" r:id="rId12"/>
    <p:sldId id="271" r:id="rId13"/>
    <p:sldId id="272" r:id="rId14"/>
    <p:sldId id="262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93B9"/>
    <a:srgbClr val="223E72"/>
    <a:srgbClr val="1E4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0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E02CE-90E2-42F2-85D2-8F5DB7722244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37976-C034-4512-A295-43C86BBF3F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72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13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30800BE-B91C-4C3E-A572-71C813273A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EFD441-D2E6-4568-99C9-AF2673DE0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9127CD-BB8B-451F-9D2C-E7E96728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29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B9E30-DC9F-4FA5-9B1F-4EE0DD97C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51C0FB-368D-4D37-93DF-9BA9EB42F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2D6B1A-04A7-4067-A4C5-1C1E13D92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E9949B-71BE-4055-85FC-3BF6FE23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C61157-DDAA-4C7A-9B13-01B077D00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A1DC91-FC26-4A45-ADB2-F43FB982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508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7C9E75-0ADA-49AC-BBCF-8789B7033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C4D3F1-8E31-41CD-833C-71167AC9B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191F30-6EEB-437A-AC10-5341822F6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A56FEC-ADFC-4116-A2A2-9C10F4E5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F14313-80BA-4F57-B25D-65ACE2D1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6BFEEB-DD25-4CB4-8923-5B03656F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792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19744C-8DF9-402B-B1F9-70CCD83E2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19B447-7B24-4448-A30C-575185AB1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9AE674-A473-441C-A10F-37318158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BE369E-E5C8-4810-9B22-3FE154B0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12726F-953B-4A61-942A-383F38B7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842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661DED6-D6ED-415F-A07C-9F5F7A89A6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C640F8-6061-46D9-BDD1-DEDD57447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565D8F-495D-4F78-B21E-DAEFEA20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8B74DE-0349-4330-A050-A8644B8C8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323CD5-98A3-46D0-B040-02F2535BD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87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56F8D497-45BB-40AD-9330-05C18B075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"/>
            <a:ext cx="12192000" cy="685596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062A9D7-3B5D-4B17-82D5-97F6C6C00F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427" y="1490043"/>
            <a:ext cx="3461343" cy="1584000"/>
          </a:xfrm>
          <a:prstGeom prst="rect">
            <a:avLst/>
          </a:prstGeom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8442B39B-81B0-4391-ACDD-5DCF2F303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590002"/>
            <a:ext cx="12192000" cy="17853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60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51775835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746DE98-DADC-48D1-8BDA-178663BF47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9864"/>
            <a:ext cx="12192000" cy="2938272"/>
          </a:xfrm>
          <a:prstGeom prst="rect">
            <a:avLst/>
          </a:prstGeom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8442B39B-81B0-4391-ACDD-5DCF2F303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62200" y="1970752"/>
            <a:ext cx="9296400" cy="2927384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360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562F60F-B734-44B0-9FB1-F68F1DE8CE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5894" y="1970752"/>
            <a:ext cx="1695450" cy="2927384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0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8559272-EC1F-4FFF-A154-5ADDFB4E75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877" y="6050976"/>
            <a:ext cx="1383795" cy="61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61262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7E2AC48-896C-4503-9433-13ED61A6C461}"/>
              </a:ext>
            </a:extLst>
          </p:cNvPr>
          <p:cNvSpPr txBox="1"/>
          <p:nvPr userDrawn="1"/>
        </p:nvSpPr>
        <p:spPr>
          <a:xfrm>
            <a:off x="10896600" y="6402860"/>
            <a:ext cx="82867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0" dirty="0">
                <a:solidFill>
                  <a:srgbClr val="22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 </a:t>
            </a:r>
            <a:fld id="{707649AE-86E4-461D-977A-612361D53B4C}" type="slidenum">
              <a:rPr lang="fr-FR" sz="1500" b="1" smtClean="0">
                <a:solidFill>
                  <a:srgbClr val="223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lang="fr-FR" sz="1500" b="1" dirty="0">
              <a:solidFill>
                <a:srgbClr val="223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E19F952-2353-41BA-9F36-50A5D3B3E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4824" cy="6858000"/>
          </a:xfrm>
          <a:prstGeom prst="rect">
            <a:avLst/>
          </a:prstGeom>
        </p:spPr>
      </p:pic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9086A9F-179A-4484-B774-F6C30F1E34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0606087" cy="6477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800" b="1" cap="all" baseline="0">
                <a:solidFill>
                  <a:srgbClr val="223E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Modifier les styles du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A844BB-468F-48F6-9746-3DA2E38A35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700" y="1104132"/>
            <a:ext cx="10606088" cy="4322451"/>
          </a:xfrm>
        </p:spPr>
        <p:txBody>
          <a:bodyPr/>
          <a:lstStyle>
            <a:lvl1pPr marL="0" indent="0">
              <a:spcBef>
                <a:spcPts val="2400"/>
              </a:spcBef>
              <a:buFontTx/>
              <a:buNone/>
              <a:defRPr sz="2900" b="1" cap="all" baseline="0">
                <a:solidFill>
                  <a:srgbClr val="7E93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7550" indent="-228600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0">
              <a:buFontTx/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844659122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56F8D497-45BB-40AD-9330-05C18B075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"/>
            <a:ext cx="12192000" cy="685596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062A9D7-3B5D-4B17-82D5-97F6C6C00F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41" y="353404"/>
            <a:ext cx="3461343" cy="1584000"/>
          </a:xfrm>
          <a:prstGeom prst="rect">
            <a:avLst/>
          </a:prstGeom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8442B39B-81B0-4391-ACDD-5DCF2F303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709" y="1937404"/>
            <a:ext cx="9203820" cy="575060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37442806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7C1C1B-245B-4902-A616-15AF02472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1998E8-6A29-414A-88F5-71191F9A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99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9246C5-6E8A-4F50-AC7F-09522523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21B723-D2C8-4F62-8B5C-1803DF0DE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098B87-794C-4481-BFE5-F8194087B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8CC21C-5362-4538-AE98-9FBD0A70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38E796-81BB-4297-A384-F3DD6AB6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71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DFE81-143F-4442-93E3-F4CC3F307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DA5929-2E48-43C3-B07A-33B85DD8E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335569-CB9A-45C8-A443-AC0118146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CAFD3E-67C3-4B43-B97D-DDF741EFE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F214B0-B9C8-4E65-887A-C4D0E7A48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F45199-A483-44D3-AB87-310B01955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8350E90-9A57-4E76-AF82-BBE2DCBE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84E7D6-90AE-43CC-867C-68409A98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83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8F79F9-E3D4-4AD5-926E-939176195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B6ED50-06E0-4DA4-B60E-C48593EAF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4DCB6B-74F9-40C8-86AA-575A011A7CF2}" type="datetimeFigureOut">
              <a:rPr lang="fr-FR" smtClean="0"/>
              <a:t>01/06/2018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481CD7-A392-4795-A88B-A02306B3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9036D-DE59-4B7C-B4F6-4BDB022CC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61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ADED50-8E7D-4D09-AEA9-FD9C6595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4BE928-11E2-416C-9187-639688AA1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B32525-D795-469E-8556-2E55ADB50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4E988-48D2-4CF9-A3D5-2799B7C48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29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3C4B089-52AB-4F64-8430-3524791458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590002"/>
            <a:ext cx="12192000" cy="2265366"/>
          </a:xfrm>
        </p:spPr>
        <p:txBody>
          <a:bodyPr>
            <a:normAutofit/>
          </a:bodyPr>
          <a:lstStyle/>
          <a:p>
            <a:r>
              <a:rPr lang="fr-FR" dirty="0" err="1">
                <a:latin typeface="Optima Demi Bold" charset="0"/>
                <a:ea typeface="Optima Demi Bold" charset="0"/>
                <a:cs typeface="Optima Demi Bold" charset="0"/>
              </a:rPr>
              <a:t>ania</a:t>
            </a:r>
            <a:endParaRPr lang="fr-FR" dirty="0">
              <a:latin typeface="Optima Demi Bold" charset="0"/>
              <a:ea typeface="Optima Demi Bold" charset="0"/>
              <a:cs typeface="Optima Demi Bold" charset="0"/>
            </a:endParaRPr>
          </a:p>
          <a:p>
            <a:r>
              <a:rPr lang="fr-FR" sz="3200" dirty="0">
                <a:latin typeface="Optima Demi Bold" charset="0"/>
                <a:ea typeface="Optima Demi Bold" charset="0"/>
                <a:cs typeface="Optima Demi Bold" charset="0"/>
              </a:rPr>
              <a:t> </a:t>
            </a:r>
          </a:p>
          <a:p>
            <a:r>
              <a:rPr lang="fr-FR" sz="3200">
                <a:latin typeface="Optima Demi Bold" charset="0"/>
                <a:ea typeface="Optima Demi Bold" charset="0"/>
                <a:cs typeface="Optima Demi Bold" charset="0"/>
              </a:rPr>
              <a:t>Mercredi 6 </a:t>
            </a:r>
            <a:r>
              <a:rPr lang="fr-FR" sz="3200" dirty="0">
                <a:latin typeface="Optima Demi Bold" charset="0"/>
                <a:ea typeface="Optima Demi Bold" charset="0"/>
                <a:cs typeface="Optima Demi Bold" charset="0"/>
              </a:rPr>
              <a:t>juin 2018</a:t>
            </a:r>
          </a:p>
          <a:p>
            <a:endParaRPr lang="fr-FR" dirty="0">
              <a:latin typeface="Optima Demi Bold" charset="0"/>
              <a:ea typeface="Optima Demi Bold" charset="0"/>
              <a:cs typeface="Optima Dem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814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Mise en relation avec des financements adaptés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859" y="1276709"/>
            <a:ext cx="10606088" cy="5029200"/>
          </a:xfrm>
        </p:spPr>
        <p:txBody>
          <a:bodyPr>
            <a:normAutofit lnSpcReduction="10000"/>
          </a:bodyPr>
          <a:lstStyle/>
          <a:p>
            <a:pPr marL="271463" lvl="1" indent="-271463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7E93B9"/>
                </a:solidFill>
                <a:ea typeface="Roboto" panose="02000000000000000000" pitchFamily="2" charset="0"/>
              </a:rPr>
              <a:t>UNE OFFRE DE FINANCEMENT DIVERSIFIÉE</a:t>
            </a:r>
          </a:p>
          <a:p>
            <a:pPr marL="266700" lvl="1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fr-FR" dirty="0">
                <a:solidFill>
                  <a:srgbClr val="090C31"/>
                </a:solidFill>
                <a:ea typeface="Roboto" panose="02000000000000000000" pitchFamily="2" charset="0"/>
              </a:rPr>
              <a:t>28 fonds de dettes et de fonds propres, nationaux et régionaux, gérés par  :</a:t>
            </a:r>
          </a:p>
          <a:p>
            <a:pPr marL="628650" lvl="2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Les sociétés de gestion : </a:t>
            </a:r>
          </a:p>
          <a:p>
            <a:pPr marL="630238" lvl="2">
              <a:lnSpc>
                <a:spcPct val="150000"/>
              </a:lnSpc>
              <a:spcBef>
                <a:spcPts val="0"/>
              </a:spcBef>
            </a:pP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Acofi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BNP Paribas, Eiffel Investment Group, Humanis Gestion d’actifs,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Idinvest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IXO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Private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Equity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Lyxor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Muzinich, Normandie Participations, Omnes Capital,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Siparex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Tikehau, Solutions Fiducie,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Soridec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Widoowin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 – M Capital ;</a:t>
            </a:r>
          </a:p>
          <a:p>
            <a:pPr marL="628650" lvl="2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Les plateformes de financement participatif : </a:t>
            </a:r>
            <a:b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</a:b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Credit.fr, Finple,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Lendix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Lendopolis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Look&amp;Fin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SmartAngels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, WeShareBonds,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Wiseed</a:t>
            </a: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.</a:t>
            </a:r>
          </a:p>
          <a:p>
            <a:pPr marL="271463" lvl="1" indent="-271463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7E93B9"/>
                </a:solidFill>
                <a:ea typeface="Roboto" panose="02000000000000000000" pitchFamily="2" charset="0"/>
              </a:rPr>
              <a:t>UNE MISE EN RELATION SIMPLE ET RAPIDE </a:t>
            </a:r>
          </a:p>
          <a:p>
            <a:pPr marL="628650" lvl="2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ea typeface="Roboto" panose="02000000000000000000" pitchFamily="2" charset="0"/>
              </a:rPr>
              <a:t>En quelques minutes, l’entreprise est mise en relation avec une sélection de fonds susceptibles de répondre à son besoin.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BC261B-0571-4CD0-A999-E19A06398415}"/>
              </a:ext>
            </a:extLst>
          </p:cNvPr>
          <p:cNvSpPr txBox="1"/>
          <p:nvPr/>
        </p:nvSpPr>
        <p:spPr>
          <a:xfrm>
            <a:off x="1005086" y="37785"/>
            <a:ext cx="652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Pourquoi Medef Accélérateur d’Investissement – MAI ?</a:t>
            </a:r>
          </a:p>
        </p:txBody>
      </p:sp>
    </p:spTree>
    <p:extLst>
      <p:ext uri="{BB962C8B-B14F-4D97-AF65-F5344CB8AC3E}">
        <p14:creationId xmlns:p14="http://schemas.microsoft.com/office/powerpoint/2010/main" val="2666387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Mise en relation avec des financements adaptés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8376" y="1199074"/>
            <a:ext cx="10606088" cy="5667555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fr-FR" sz="1600" b="1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sz="2000" b="1" dirty="0">
                <a:solidFill>
                  <a:srgbClr val="7E93B9"/>
                </a:solidFill>
                <a:ea typeface="Roboto" panose="02000000000000000000" pitchFamily="2" charset="0"/>
              </a:rPr>
              <a:t>CRITÈRES D’ÉLIGIBILITÉ :</a:t>
            </a: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fr-FR" b="1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90C31"/>
                </a:solidFill>
                <a:ea typeface="Roboto" panose="02000000000000000000" pitchFamily="2" charset="0"/>
              </a:rPr>
              <a:t>Un chiffre d’affaires compris entre 250 000 euros et 100 millions d’euros ; </a:t>
            </a: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</a:pPr>
            <a:endParaRPr lang="fr-FR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90C31"/>
                </a:solidFill>
                <a:ea typeface="Roboto" panose="02000000000000000000" pitchFamily="2" charset="0"/>
              </a:rPr>
              <a:t>Plus de 3 ans d’existence ; </a:t>
            </a: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</a:pPr>
            <a:endParaRPr lang="fr-FR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90C31"/>
                </a:solidFill>
                <a:ea typeface="Roboto" panose="02000000000000000000" pitchFamily="2" charset="0"/>
              </a:rPr>
              <a:t>Résidente en France ;</a:t>
            </a: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</a:pPr>
            <a:endParaRPr lang="fr-FR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90C31"/>
                </a:solidFill>
                <a:ea typeface="Roboto" panose="02000000000000000000" pitchFamily="2" charset="0"/>
              </a:rPr>
              <a:t>Un projet de développement à financer : développement à l’international, croissance externe, montée en gamme, digitalisation, robotique, transmission… ;</a:t>
            </a: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</a:pPr>
            <a:endParaRPr lang="fr-FR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71463" lvl="1" indent="-27146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90C31"/>
                </a:solidFill>
                <a:ea typeface="Roboto" panose="02000000000000000000" pitchFamily="2" charset="0"/>
              </a:rPr>
              <a:t>Solvable - note Banque de France inférieure à 6.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BC261B-0571-4CD0-A999-E19A06398415}"/>
              </a:ext>
            </a:extLst>
          </p:cNvPr>
          <p:cNvSpPr txBox="1"/>
          <p:nvPr/>
        </p:nvSpPr>
        <p:spPr>
          <a:xfrm>
            <a:off x="1005086" y="37785"/>
            <a:ext cx="652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Pourquoi Medef Accélérateur d’Investissement – MAI ?</a:t>
            </a:r>
          </a:p>
        </p:txBody>
      </p:sp>
    </p:spTree>
    <p:extLst>
      <p:ext uri="{BB962C8B-B14F-4D97-AF65-F5344CB8AC3E}">
        <p14:creationId xmlns:p14="http://schemas.microsoft.com/office/powerpoint/2010/main" val="315508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7657E4B-7F6D-4673-B6DA-1F3D3089A9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Optima Demi Bold" charset="0"/>
              </a:rPr>
              <a:t>Statistiques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BA929A-5E20-4FD0-9B0D-1DA90BE7E0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52831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statistiques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859" y="1276709"/>
            <a:ext cx="10606088" cy="5103772"/>
          </a:xfrm>
        </p:spPr>
        <p:txBody>
          <a:bodyPr/>
          <a:lstStyle/>
          <a:p>
            <a:pPr algn="just">
              <a:lnSpc>
                <a:spcPts val="2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000" dirty="0">
                <a:ea typeface="Roboto" panose="02000000000000000000" pitchFamily="2" charset="0"/>
              </a:rPr>
              <a:t>6 mois après le lancement de mai :</a:t>
            </a:r>
          </a:p>
          <a:p>
            <a:pPr marL="628650" lvl="1" indent="-285750" algn="just">
              <a:lnSpc>
                <a:spcPts val="2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dirty="0">
                <a:ea typeface="Roboto" panose="02000000000000000000" pitchFamily="2" charset="0"/>
              </a:rPr>
              <a:t>8500 visites sur le site ;</a:t>
            </a:r>
          </a:p>
          <a:p>
            <a:pPr marL="628650" lvl="1" indent="-285750" algn="just">
              <a:lnSpc>
                <a:spcPts val="2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ea typeface="Roboto" panose="02000000000000000000" pitchFamily="2" charset="0"/>
              </a:rPr>
              <a:t>600 dossiers de demande de financement déposés sur le site </a:t>
            </a:r>
            <a:r>
              <a:rPr lang="fr-FR" dirty="0">
                <a:ea typeface="Roboto" panose="02000000000000000000" pitchFamily="2" charset="0"/>
              </a:rPr>
              <a:t>;</a:t>
            </a:r>
          </a:p>
          <a:p>
            <a:pPr marL="628650" lvl="1" indent="-285750" algn="just">
              <a:lnSpc>
                <a:spcPts val="2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ea typeface="Roboto" panose="02000000000000000000" pitchFamily="2" charset="0"/>
              </a:rPr>
              <a:t>90 dossiers orientés vers les financeurs partenaires </a:t>
            </a:r>
            <a:r>
              <a:rPr lang="fr-FR" dirty="0">
                <a:ea typeface="Roboto" panose="02000000000000000000" pitchFamily="2" charset="0"/>
              </a:rPr>
              <a:t>;</a:t>
            </a:r>
          </a:p>
          <a:p>
            <a:pPr marL="628650" lvl="1" indent="-285750" algn="just">
              <a:lnSpc>
                <a:spcPts val="2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b="1" dirty="0">
                <a:ea typeface="Roboto" panose="02000000000000000000" pitchFamily="2" charset="0"/>
              </a:rPr>
              <a:t>4 entreprises financées :</a:t>
            </a:r>
          </a:p>
          <a:p>
            <a:pPr marL="630238" lvl="1" indent="0" algn="just">
              <a:lnSpc>
                <a:spcPts val="2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b="1" dirty="0">
                <a:ea typeface="Roboto" panose="02000000000000000000" pitchFamily="2" charset="0"/>
              </a:rPr>
              <a:t>Exemple d’une entreprise financée : </a:t>
            </a:r>
            <a:r>
              <a:rPr lang="fr-FR" b="1" dirty="0" err="1">
                <a:ea typeface="Roboto" panose="02000000000000000000" pitchFamily="2" charset="0"/>
              </a:rPr>
              <a:t>Metalliance</a:t>
            </a:r>
            <a:r>
              <a:rPr lang="fr-FR" b="1" dirty="0">
                <a:ea typeface="Roboto" panose="02000000000000000000" pitchFamily="2" charset="0"/>
              </a:rPr>
              <a:t> </a:t>
            </a:r>
            <a:r>
              <a:rPr lang="fr-FR" dirty="0">
                <a:ea typeface="Roboto" panose="02000000000000000000" pitchFamily="2" charset="0"/>
              </a:rPr>
              <a:t>:</a:t>
            </a:r>
          </a:p>
          <a:p>
            <a:pPr marL="971550" lvl="2" indent="-2857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ea typeface="Roboto" panose="02000000000000000000" pitchFamily="2" charset="0"/>
              </a:rPr>
              <a:t>PME industrielle de Saône-et-Loire ; 24 millions d’euros de CA ; 120 salariés ;</a:t>
            </a:r>
          </a:p>
          <a:p>
            <a:pPr marL="971550" lvl="2" indent="-285750" algn="just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800" dirty="0">
                <a:ea typeface="Roboto" panose="02000000000000000000" pitchFamily="2" charset="0"/>
              </a:rPr>
              <a:t>Dette levée : 500 000 euros chez </a:t>
            </a:r>
            <a:r>
              <a:rPr lang="fr-FR" sz="1800" dirty="0" err="1">
                <a:ea typeface="Roboto" panose="02000000000000000000" pitchFamily="2" charset="0"/>
              </a:rPr>
              <a:t>WeShareBonds</a:t>
            </a:r>
            <a:r>
              <a:rPr lang="fr-FR" sz="1800" dirty="0">
                <a:ea typeface="Roboto" panose="02000000000000000000" pitchFamily="2" charset="0"/>
              </a:rPr>
              <a:t> pour financer le développement commercial d’un nouveau produit innovant, qui avait été financé par un prêt BPI et plusieurs banques locales.</a:t>
            </a:r>
          </a:p>
          <a:p>
            <a:pPr marL="48895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0330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9EC7E87-1BD6-4306-A6BA-06904499A3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Medef Accélérateur d'investissement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378673C-3AE4-4132-8FC6-F250E8089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941" y="3440443"/>
            <a:ext cx="509017" cy="50901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DA0FB29-1DAD-47E8-8716-72F36D540B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776" y="3462921"/>
            <a:ext cx="539497" cy="38709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BCDE0BA-9857-479E-8C6E-5535034426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66" y="5736520"/>
            <a:ext cx="1692000" cy="505965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E3CB1FA-AD0C-4D3A-97D2-A33B959678AF}"/>
              </a:ext>
            </a:extLst>
          </p:cNvPr>
          <p:cNvSpPr txBox="1"/>
          <p:nvPr/>
        </p:nvSpPr>
        <p:spPr>
          <a:xfrm>
            <a:off x="413550" y="4076700"/>
            <a:ext cx="3223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Avenue Bosquet, 75007 Paris</a:t>
            </a:r>
          </a:p>
          <a:p>
            <a:pPr algn="ctr"/>
            <a:r>
              <a:rPr lang="fr-FR" sz="1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www-mai-croissance.com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691243E-AC37-465F-8F12-668EF98DE798}"/>
              </a:ext>
            </a:extLst>
          </p:cNvPr>
          <p:cNvSpPr txBox="1"/>
          <p:nvPr/>
        </p:nvSpPr>
        <p:spPr>
          <a:xfrm>
            <a:off x="4325639" y="4078837"/>
            <a:ext cx="35433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contact@mai-croissance.com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9CA6218-94BD-4E6D-A62A-32AFF88487B8}"/>
              </a:ext>
            </a:extLst>
          </p:cNvPr>
          <p:cNvSpPr txBox="1"/>
          <p:nvPr/>
        </p:nvSpPr>
        <p:spPr>
          <a:xfrm>
            <a:off x="8343165" y="4076700"/>
            <a:ext cx="35433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+33 (0)1 53 59 16 82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C096E91-0970-4BAF-BDB2-E95C498937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839" y="3454297"/>
            <a:ext cx="420625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4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7657E4B-7F6D-4673-B6DA-1F3D3089A9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ea typeface="Roboto" panose="02000000000000000000" pitchFamily="2" charset="0"/>
              </a:rPr>
              <a:t>Pourquoi MAI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BA929A-5E20-4FD0-9B0D-1DA90BE7E0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8969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Pourquoi MAI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859" y="750505"/>
            <a:ext cx="10606088" cy="558129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fr-FR" sz="1600" dirty="0">
              <a:solidFill>
                <a:srgbClr val="090C31"/>
              </a:solidFill>
              <a:ea typeface="Helvetica" charset="0"/>
            </a:endParaRPr>
          </a:p>
          <a:p>
            <a:pPr marL="628650" lvl="2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fr-FR" sz="2100" b="1" dirty="0">
                <a:solidFill>
                  <a:srgbClr val="7E93B9"/>
                </a:solidFill>
                <a:ea typeface="Roboto" panose="02000000000000000000" pitchFamily="2" charset="0"/>
              </a:rPr>
              <a:t>Pour augmenter le nombre d’ETI en France.</a:t>
            </a:r>
          </a:p>
          <a:p>
            <a:pPr marL="630238" lvl="2">
              <a:lnSpc>
                <a:spcPct val="150000"/>
              </a:lnSpc>
              <a:spcBef>
                <a:spcPts val="600"/>
              </a:spcBef>
            </a:pPr>
            <a:r>
              <a:rPr lang="fr-FR" sz="1700" dirty="0">
                <a:solidFill>
                  <a:srgbClr val="090C31"/>
                </a:solidFill>
                <a:ea typeface="Roboto" panose="02000000000000000000" pitchFamily="2" charset="0"/>
              </a:rPr>
              <a:t>Constat : 140 000 PME versus 5 500 ETI en France.</a:t>
            </a:r>
          </a:p>
          <a:p>
            <a:pPr marL="628650" lvl="2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2100" b="1" dirty="0">
                <a:solidFill>
                  <a:srgbClr val="7E93B9"/>
                </a:solidFill>
                <a:ea typeface="Roboto" panose="02000000000000000000" pitchFamily="2" charset="0"/>
              </a:rPr>
              <a:t>Pour accélérer la relance de l’investissement dans les PME françaises.</a:t>
            </a:r>
          </a:p>
          <a:p>
            <a:pPr marL="630238" lvl="2">
              <a:lnSpc>
                <a:spcPct val="150000"/>
              </a:lnSpc>
              <a:spcBef>
                <a:spcPts val="600"/>
              </a:spcBef>
            </a:pPr>
            <a:r>
              <a:rPr lang="fr-FR" sz="1700" dirty="0">
                <a:solidFill>
                  <a:srgbClr val="090C31"/>
                </a:solidFill>
                <a:ea typeface="Roboto" panose="02000000000000000000" pitchFamily="2" charset="0"/>
              </a:rPr>
              <a:t>Constat : Redémarrage de l’activité économique et retour de la confiance.</a:t>
            </a:r>
          </a:p>
          <a:p>
            <a:pPr marL="628650" lvl="2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2100" b="1" dirty="0">
                <a:solidFill>
                  <a:srgbClr val="7E93B9"/>
                </a:solidFill>
                <a:ea typeface="Roboto" panose="02000000000000000000" pitchFamily="2" charset="0"/>
              </a:rPr>
              <a:t>Pour renforcer la structure financière des PME.</a:t>
            </a:r>
            <a:br>
              <a:rPr lang="fr-FR" sz="2100" dirty="0">
                <a:solidFill>
                  <a:srgbClr val="7E93B9"/>
                </a:solidFill>
                <a:ea typeface="Roboto" panose="02000000000000000000" pitchFamily="2" charset="0"/>
              </a:rPr>
            </a:br>
            <a:r>
              <a:rPr lang="fr-FR" sz="1700" dirty="0">
                <a:solidFill>
                  <a:srgbClr val="090C31"/>
                </a:solidFill>
                <a:ea typeface="Roboto" panose="02000000000000000000" pitchFamily="2" charset="0"/>
              </a:rPr>
              <a:t>Constat : Dans un contexte de politiques monétaires accommodantes (liquidités abondantes, taux bas), un renforcement de la structure financière des PME est nécessaire pour consolider leur croissance.</a:t>
            </a:r>
          </a:p>
          <a:p>
            <a:pPr marL="628650" lvl="2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900" b="1" dirty="0">
                <a:solidFill>
                  <a:srgbClr val="7E93B9"/>
                </a:solidFill>
                <a:ea typeface="Roboto" panose="02000000000000000000" pitchFamily="2" charset="0"/>
              </a:rPr>
              <a:t>Pour aider les PME à trouver les outils de financement adaptés à leur croissance.</a:t>
            </a:r>
          </a:p>
          <a:p>
            <a:pPr marL="630238" lvl="2">
              <a:lnSpc>
                <a:spcPct val="150000"/>
              </a:lnSpc>
              <a:spcBef>
                <a:spcPts val="600"/>
              </a:spcBef>
            </a:pPr>
            <a:r>
              <a:rPr lang="fr-FR" sz="1700" dirty="0">
                <a:solidFill>
                  <a:srgbClr val="090C31"/>
                </a:solidFill>
                <a:ea typeface="Roboto" panose="02000000000000000000" pitchFamily="2" charset="0"/>
              </a:rPr>
              <a:t>Constat : Grande diversité d’outils de financement et d’acteurs (banques, fonds d’investissements, plateformes de financement participatif, BPI France, Fonds régionaux,…) aux conditions d’octroi multiples.</a:t>
            </a:r>
          </a:p>
          <a:p>
            <a:pPr marL="488950" lvl="1" indent="0">
              <a:buNone/>
            </a:pP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BC261B-0571-4CD0-A999-E19A06398415}"/>
              </a:ext>
            </a:extLst>
          </p:cNvPr>
          <p:cNvSpPr txBox="1"/>
          <p:nvPr/>
        </p:nvSpPr>
        <p:spPr>
          <a:xfrm>
            <a:off x="1005086" y="37785"/>
            <a:ext cx="652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Pourquoi Medef Accélérateur d’Investissement – MAI ?</a:t>
            </a:r>
          </a:p>
        </p:txBody>
      </p:sp>
    </p:spTree>
    <p:extLst>
      <p:ext uri="{BB962C8B-B14F-4D97-AF65-F5344CB8AC3E}">
        <p14:creationId xmlns:p14="http://schemas.microsoft.com/office/powerpoint/2010/main" val="401725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7657E4B-7F6D-4673-B6DA-1F3D3089A9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Optima Demi Bold" charset="0"/>
              </a:rPr>
              <a:t>Services MAI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BA929A-5E20-4FD0-9B0D-1DA90BE7E0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737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7657E4B-7F6D-4673-B6DA-1F3D3089A9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8189" y="1970752"/>
            <a:ext cx="11430000" cy="2927384"/>
          </a:xfrm>
        </p:spPr>
        <p:txBody>
          <a:bodyPr/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Optima Demi Bold" charset="0"/>
              </a:rPr>
              <a:t>2.1 préparation a la levée de fonds</a:t>
            </a:r>
          </a:p>
        </p:txBody>
      </p:sp>
    </p:spTree>
    <p:extLst>
      <p:ext uri="{BB962C8B-B14F-4D97-AF65-F5344CB8AC3E}">
        <p14:creationId xmlns:p14="http://schemas.microsoft.com/office/powerpoint/2010/main" val="143573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Préparation a la levée de fonds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859" y="1276709"/>
            <a:ext cx="10606088" cy="50550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sz="1800" dirty="0">
                <a:ea typeface="Roboto" panose="02000000000000000000" pitchFamily="2" charset="0"/>
              </a:rPr>
              <a:t>Une formation pour réussir sa levée de fonds :</a:t>
            </a:r>
          </a:p>
          <a:p>
            <a:pPr marL="628650" lvl="1" indent="-285750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Formation assurée par :</a:t>
            </a:r>
          </a:p>
          <a:p>
            <a:pPr marL="1511300" lvl="3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des partenaires bancaires (Banque Populaire, BNP Paribas, Caisse d’Epargne) et des sociétés de gestion et plateformes de financement participatif référencées sur MAI ;</a:t>
            </a:r>
          </a:p>
          <a:p>
            <a:pPr marL="1511300" lvl="3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des cabinets de conseils-audits (EY, Mazars) ;</a:t>
            </a:r>
          </a:p>
          <a:p>
            <a:pPr marL="1511300" lvl="3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Pacte PME. </a:t>
            </a:r>
          </a:p>
          <a:p>
            <a:pPr marL="628650" lvl="1" indent="-28575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Dans l’ensemble des régions françaises ;</a:t>
            </a:r>
          </a:p>
          <a:p>
            <a:pPr marL="628650" lvl="1" indent="-28575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Session de 2 jours pour les dirigeants d’entreprises ;</a:t>
            </a:r>
          </a:p>
          <a:p>
            <a:pPr marL="628650" lvl="1" indent="-28575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Coût : 1000 euros HT.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BC261B-0571-4CD0-A999-E19A06398415}"/>
              </a:ext>
            </a:extLst>
          </p:cNvPr>
          <p:cNvSpPr txBox="1"/>
          <p:nvPr/>
        </p:nvSpPr>
        <p:spPr>
          <a:xfrm>
            <a:off x="1005086" y="37785"/>
            <a:ext cx="652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Pourquoi Medef Accélérateur d’Investissement – MAI ?</a:t>
            </a:r>
          </a:p>
        </p:txBody>
      </p:sp>
    </p:spTree>
    <p:extLst>
      <p:ext uri="{BB962C8B-B14F-4D97-AF65-F5344CB8AC3E}">
        <p14:creationId xmlns:p14="http://schemas.microsoft.com/office/powerpoint/2010/main" val="77286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Préparation à la levée de fonds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859" y="1276709"/>
            <a:ext cx="10606088" cy="5149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sz="1800" dirty="0">
                <a:ea typeface="Roboto" panose="02000000000000000000" pitchFamily="2" charset="0"/>
              </a:rPr>
              <a:t>Programme de formation :</a:t>
            </a:r>
          </a:p>
          <a:p>
            <a:pPr marL="628650" lvl="1" indent="-285750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090C31"/>
                </a:solidFill>
                <a:ea typeface="Roboto" panose="02000000000000000000" pitchFamily="2" charset="0"/>
              </a:rPr>
              <a:t>JOUR 1 : Le Business plan et le Plan de trésorerie</a:t>
            </a:r>
          </a:p>
          <a:p>
            <a:pPr marL="630238" lvl="1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Avec l’apport de Mazars et d’EY.</a:t>
            </a:r>
          </a:p>
          <a:p>
            <a:pPr marL="628650" lvl="1" indent="-285750">
              <a:lnSpc>
                <a:spcPct val="150000"/>
              </a:lnSpc>
              <a:spcBef>
                <a:spcPts val="24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090C31"/>
                </a:solidFill>
                <a:ea typeface="Roboto" panose="02000000000000000000" pitchFamily="2" charset="0"/>
              </a:rPr>
              <a:t>JOUR 2 : Les Outils de financement et la Stratégie de développement.</a:t>
            </a:r>
          </a:p>
          <a:p>
            <a:pPr marL="915988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1600" b="1" dirty="0">
                <a:solidFill>
                  <a:srgbClr val="090C31"/>
                </a:solidFill>
                <a:ea typeface="Roboto" panose="02000000000000000000" pitchFamily="2" charset="0"/>
              </a:rPr>
              <a:t>Panorama des outils de financement - Préparation du dossier de levée de fonds.</a:t>
            </a:r>
            <a:br>
              <a:rPr lang="fr-FR" sz="1600" b="1" dirty="0">
                <a:solidFill>
                  <a:srgbClr val="090C31"/>
                </a:solidFill>
                <a:ea typeface="Roboto" panose="02000000000000000000" pitchFamily="2" charset="0"/>
              </a:rPr>
            </a:b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Avec l’apport de banques, fonds d’investissement, plateformes de financement participatif.</a:t>
            </a:r>
          </a:p>
          <a:p>
            <a:pPr marL="915988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1600" b="1" dirty="0">
                <a:solidFill>
                  <a:srgbClr val="090C31"/>
                </a:solidFill>
                <a:ea typeface="Roboto" panose="02000000000000000000" pitchFamily="2" charset="0"/>
              </a:rPr>
              <a:t>Quelle stratégie de développement adopter ? </a:t>
            </a:r>
            <a:br>
              <a:rPr lang="fr-FR" sz="1600" b="1" dirty="0">
                <a:solidFill>
                  <a:srgbClr val="090C31"/>
                </a:solidFill>
                <a:ea typeface="Roboto" panose="02000000000000000000" pitchFamily="2" charset="0"/>
              </a:rPr>
            </a:br>
            <a:r>
              <a:rPr lang="fr-FR" sz="1600" dirty="0">
                <a:solidFill>
                  <a:srgbClr val="090C31"/>
                </a:solidFill>
                <a:ea typeface="Roboto" panose="02000000000000000000" pitchFamily="2" charset="0"/>
              </a:rPr>
              <a:t>Avec l’apport de Pacte PME.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BC261B-0571-4CD0-A999-E19A06398415}"/>
              </a:ext>
            </a:extLst>
          </p:cNvPr>
          <p:cNvSpPr txBox="1"/>
          <p:nvPr/>
        </p:nvSpPr>
        <p:spPr>
          <a:xfrm>
            <a:off x="1005086" y="37785"/>
            <a:ext cx="652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Pourquoi Medef Accélérateur d’Investissement – MAI ?</a:t>
            </a:r>
          </a:p>
        </p:txBody>
      </p:sp>
    </p:spTree>
    <p:extLst>
      <p:ext uri="{BB962C8B-B14F-4D97-AF65-F5344CB8AC3E}">
        <p14:creationId xmlns:p14="http://schemas.microsoft.com/office/powerpoint/2010/main" val="417984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45E650E-1A41-4FD8-BD5F-790620EFD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4859" y="456224"/>
            <a:ext cx="11417141" cy="647700"/>
          </a:xfrm>
        </p:spPr>
        <p:txBody>
          <a:bodyPr/>
          <a:lstStyle/>
          <a:p>
            <a:r>
              <a:rPr lang="fr-FR" sz="2800" dirty="0">
                <a:ea typeface="Roboto" panose="02000000000000000000" pitchFamily="2" charset="0"/>
              </a:rPr>
              <a:t>Préparation a la levée de fonds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512688-DBD0-493E-89E2-0F27D9256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4859" y="1276709"/>
            <a:ext cx="5073850" cy="5149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sz="1800" dirty="0">
                <a:ea typeface="Roboto" panose="02000000000000000000" pitchFamily="2" charset="0"/>
              </a:rPr>
              <a:t>Calendrier 2018 des formations mai :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14-15 juin : Dijon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2-3 juillet :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toulouse</a:t>
            </a:r>
            <a:endParaRPr lang="fr-FR" sz="1800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10-11 juillet :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marseille</a:t>
            </a:r>
            <a:endParaRPr lang="fr-FR" sz="1800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17-18 juillet : paris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11-12 septembre :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lille</a:t>
            </a:r>
            <a:endParaRPr lang="fr-FR" sz="1800" dirty="0">
              <a:solidFill>
                <a:srgbClr val="090C31"/>
              </a:solidFill>
              <a:ea typeface="Roboto" panose="02000000000000000000" pitchFamily="2" charset="0"/>
            </a:endParaRP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rgbClr val="090C31"/>
                </a:solidFill>
                <a:ea typeface="Roboto" panose="02000000000000000000" pitchFamily="2" charset="0"/>
              </a:rPr>
              <a:t>25-26 septembre : </a:t>
            </a:r>
            <a:r>
              <a:rPr lang="fr-FR" sz="1800" dirty="0" err="1">
                <a:solidFill>
                  <a:srgbClr val="090C31"/>
                </a:solidFill>
                <a:ea typeface="Roboto" panose="02000000000000000000" pitchFamily="2" charset="0"/>
              </a:rPr>
              <a:t>nantes</a:t>
            </a:r>
            <a:endParaRPr lang="fr-FR" sz="1800" dirty="0">
              <a:solidFill>
                <a:srgbClr val="090C31"/>
              </a:solidFill>
              <a:ea typeface="Roboto" panose="02000000000000000000" pitchFamily="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BC261B-0571-4CD0-A999-E19A06398415}"/>
              </a:ext>
            </a:extLst>
          </p:cNvPr>
          <p:cNvSpPr txBox="1"/>
          <p:nvPr/>
        </p:nvSpPr>
        <p:spPr>
          <a:xfrm>
            <a:off x="1005086" y="37785"/>
            <a:ext cx="652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Pourquoi Medef Accélérateur d’Investissement – MAI 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35EADA-6F97-4709-B438-FAFEF9A4DA54}"/>
              </a:ext>
            </a:extLst>
          </p:cNvPr>
          <p:cNvSpPr/>
          <p:nvPr/>
        </p:nvSpPr>
        <p:spPr>
          <a:xfrm>
            <a:off x="6136253" y="1914800"/>
            <a:ext cx="6096000" cy="37394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90C3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9-10 OCTOBRE : RENNES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90C3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23-24 OCTOBRE: MONTPELLIER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90C3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6-7 NOVEMBRE : STRASBOURG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90C3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20-21 NOVEMBRE : ORLEANS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90C3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4-5 DECEMBRE : TOURS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90C3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18-19 DECEMBRE : NICE</a:t>
            </a:r>
          </a:p>
        </p:txBody>
      </p:sp>
    </p:spTree>
    <p:extLst>
      <p:ext uri="{BB962C8B-B14F-4D97-AF65-F5344CB8AC3E}">
        <p14:creationId xmlns:p14="http://schemas.microsoft.com/office/powerpoint/2010/main" val="59108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7657E4B-7F6D-4673-B6DA-1F3D3089A9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899" y="1970752"/>
            <a:ext cx="11852694" cy="2927384"/>
          </a:xfrm>
        </p:spPr>
        <p:txBody>
          <a:bodyPr/>
          <a:lstStyle/>
          <a:p>
            <a:r>
              <a:rPr lang="fr-FR" dirty="0">
                <a:latin typeface="Roboto" panose="02000000000000000000" pitchFamily="2" charset="0"/>
                <a:ea typeface="Roboto" panose="02000000000000000000" pitchFamily="2" charset="0"/>
                <a:cs typeface="Optima Demi Bold" charset="0"/>
              </a:rPr>
              <a:t>2.2 mise en relation avec des financeurs</a:t>
            </a:r>
          </a:p>
        </p:txBody>
      </p:sp>
    </p:spTree>
    <p:extLst>
      <p:ext uri="{BB962C8B-B14F-4D97-AF65-F5344CB8AC3E}">
        <p14:creationId xmlns:p14="http://schemas.microsoft.com/office/powerpoint/2010/main" val="14436268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585</Words>
  <Application>Microsoft Office PowerPoint</Application>
  <PresentationFormat>Grand écran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Optima Demi Bold</vt:lpstr>
      <vt:lpstr>Roboto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GRAPH'&amp;CO</dc:creator>
  <cp:lastModifiedBy>VELASQUES Jennifer</cp:lastModifiedBy>
  <cp:revision>45</cp:revision>
  <dcterms:created xsi:type="dcterms:W3CDTF">2018-05-24T14:15:37Z</dcterms:created>
  <dcterms:modified xsi:type="dcterms:W3CDTF">2018-06-01T12:10:49Z</dcterms:modified>
</cp:coreProperties>
</file>