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style1.xml" ContentType="application/vnd.ms-office.chartstyle+xml"/>
  <Override PartName="/ppt/charts/colors1.xml" ContentType="application/vnd.ms-office.chartcolorstyle+xml"/>
  <Override PartName="/ppt/charts/chart8.xml" ContentType="application/vnd.openxmlformats-officedocument.drawingml.chart+xml"/>
  <Override PartName="/ppt/charts/style2.xml" ContentType="application/vnd.ms-office.chartstyle+xml"/>
  <Override PartName="/ppt/charts/colors2.xml" ContentType="application/vnd.ms-office.chartcolorstyle+xml"/>
  <Override PartName="/ppt/charts/chart9.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Lst>
  <p:notesMasterIdLst>
    <p:notesMasterId r:id="rId12"/>
  </p:notesMasterIdLst>
  <p:handoutMasterIdLst>
    <p:handoutMasterId r:id="rId13"/>
  </p:handoutMasterIdLst>
  <p:sldIdLst>
    <p:sldId id="280" r:id="rId2"/>
    <p:sldId id="281" r:id="rId3"/>
    <p:sldId id="282" r:id="rId4"/>
    <p:sldId id="285" r:id="rId5"/>
    <p:sldId id="286" r:id="rId6"/>
    <p:sldId id="287" r:id="rId7"/>
    <p:sldId id="288" r:id="rId8"/>
    <p:sldId id="289" r:id="rId9"/>
    <p:sldId id="301" r:id="rId10"/>
    <p:sldId id="299" r:id="rId11"/>
  </p:sldIdLst>
  <p:sldSz cx="9144000" cy="6858000" type="screen4x3"/>
  <p:notesSz cx="7099300"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81">
          <p15:clr>
            <a:srgbClr val="A4A3A4"/>
          </p15:clr>
        </p15:guide>
        <p15:guide id="2" pos="204">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Dockes Anne-Charlotte" initials="DA" lastIdx="4" clrIdx="0">
    <p:extLst>
      <p:ext uri="{19B8F6BF-5375-455C-9EA6-DF929625EA0E}">
        <p15:presenceInfo xmlns:p15="http://schemas.microsoft.com/office/powerpoint/2012/main" userId="S-1-5-21-850346796-4076439462-2252230949-1552" providerId="AD"/>
      </p:ext>
    </p:extLst>
  </p:cmAuthor>
  <p:cmAuthor id="6" name="Chouteau Alizée" initials="CA" lastIdx="1" clrIdx="1">
    <p:extLst>
      <p:ext uri="{19B8F6BF-5375-455C-9EA6-DF929625EA0E}">
        <p15:presenceInfo xmlns:p15="http://schemas.microsoft.com/office/powerpoint/2012/main" userId="S-1-5-21-850346796-4076439462-2252230949-628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D4D"/>
    <a:srgbClr val="006666"/>
    <a:srgbClr val="336699"/>
    <a:srgbClr val="99CCFF"/>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82" autoAdjust="0"/>
    <p:restoredTop sz="97097" autoAdjust="0"/>
  </p:normalViewPr>
  <p:slideViewPr>
    <p:cSldViewPr snapToObjects="1">
      <p:cViewPr varScale="1">
        <p:scale>
          <a:sx n="101" d="100"/>
          <a:sy n="101" d="100"/>
        </p:scale>
        <p:origin x="1234" y="62"/>
      </p:cViewPr>
      <p:guideLst>
        <p:guide orient="horz" pos="981"/>
        <p:guide pos="204"/>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Objects="1">
      <p:cViewPr varScale="1">
        <p:scale>
          <a:sx n="88" d="100"/>
          <a:sy n="88" d="100"/>
        </p:scale>
        <p:origin x="2947" y="77"/>
      </p:cViewPr>
      <p:guideLst>
        <p:guide orient="horz" pos="3224"/>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CISSEDE\AppData\Local\Microsoft\Windows\INetCache\Content.Outlook\39XBLGID\GRAPHES%20ANIA%20-%20dec%202017.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CISSEDE\AppData\Local\Microsoft\Windows\INetCache\Content.Outlook\39XBLGID\GRAPHES%20ANIA%20-%20dec%202017.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CISSEDE\AppData\Local\Microsoft\Windows\INetCache\Content.Outlook\39XBLGID\GRAPHES%20ANIA%20-%20dec%202017.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CISSEDE\AppData\Local\Microsoft\Windows\INetCache\Content.Outlook\39XBLGID\GRAPHES%20ANIA%20-%20dec%202017.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CISSEDE\AppData\Local\Microsoft\Windows\INetCache\Content.Outlook\39XBLGID\GRAPHES%20ANIA%20-%20dec%202017.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CISSEDE\AppData\Local\Microsoft\Windows\INetCache\Content.Outlook\39XBLGID\Nouveau%20Feuille%20de%20calcul%20Microsoft%20Excel.xlsx" TargetMode="External"/></Relationships>
</file>

<file path=ppt/charts/_rels/chart7.xml.rels><?xml version="1.0" encoding="UTF-8" standalone="yes"?>
<Relationships xmlns="http://schemas.openxmlformats.org/package/2006/relationships"><Relationship Id="rId3" Type="http://schemas.openxmlformats.org/officeDocument/2006/relationships/oleObject" Target="file:///C:\Users\CISSEDE\AppData\Local\Microsoft\Windows\INetCache\Content.Outlook\39XBLGID\GRAPHES%20ANIA%20-%20dec%202017.xlsx" TargetMode="External"/><Relationship Id="rId2" Type="http://schemas.microsoft.com/office/2011/relationships/chartColorStyle" Target="colors1.xml"/><Relationship Id="rId1" Type="http://schemas.microsoft.com/office/2011/relationships/chartStyle" Target="style1.xml"/></Relationships>
</file>

<file path=ppt/charts/_rels/chart8.xml.rels><?xml version="1.0" encoding="UTF-8" standalone="yes"?>
<Relationships xmlns="http://schemas.openxmlformats.org/package/2006/relationships"><Relationship Id="rId3" Type="http://schemas.openxmlformats.org/officeDocument/2006/relationships/oleObject" Target="file:///C:\Users\CISSEDE\AppData\Local\Microsoft\Windows\INetCache\Content.Outlook\39XBLGID\GRAPHES%20ANIA%20-%20dec%202017.xlsx" TargetMode="External"/><Relationship Id="rId2" Type="http://schemas.microsoft.com/office/2011/relationships/chartColorStyle" Target="colors2.xml"/><Relationship Id="rId1" Type="http://schemas.microsoft.com/office/2011/relationships/chartStyle" Target="style2.xml"/></Relationships>
</file>

<file path=ppt/charts/_rels/chart9.xml.rels><?xml version="1.0" encoding="UTF-8" standalone="yes"?>
<Relationships xmlns="http://schemas.openxmlformats.org/package/2006/relationships"><Relationship Id="rId3" Type="http://schemas.openxmlformats.org/officeDocument/2006/relationships/oleObject" Target="file:///C:\Users\CISSEDE\AppData\Local\Microsoft\Windows\INetCache\Content.Outlook\39XBLGID\GRAPHES%20ANIA%20-%20dec%202017.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4909301155105214E-2"/>
          <c:y val="6.0231979382007174E-2"/>
          <c:w val="0.79566937130711379"/>
          <c:h val="0.70657493185177134"/>
        </c:manualLayout>
      </c:layout>
      <c:barChart>
        <c:barDir val="col"/>
        <c:grouping val="stacked"/>
        <c:varyColors val="0"/>
        <c:ser>
          <c:idx val="8"/>
          <c:order val="5"/>
          <c:tx>
            <c:strRef>
              <c:f>Graphes!$N$52</c:f>
              <c:strCache>
                <c:ptCount val="1"/>
                <c:pt idx="0">
                  <c:v>CA IAA </c:v>
                </c:pt>
              </c:strCache>
            </c:strRef>
          </c:tx>
          <c:spPr>
            <a:solidFill>
              <a:schemeClr val="bg1">
                <a:lumMod val="75000"/>
              </a:schemeClr>
            </a:solidFill>
            <a:ln>
              <a:solidFill>
                <a:schemeClr val="bg1">
                  <a:lumMod val="75000"/>
                </a:schemeClr>
              </a:solidFill>
            </a:ln>
          </c:spPr>
          <c:invertIfNegative val="0"/>
          <c:cat>
            <c:numRef>
              <c:f>Graphes!$L$55:$L$59</c:f>
              <c:numCache>
                <c:formatCode>General</c:formatCode>
                <c:ptCount val="5"/>
                <c:pt idx="0">
                  <c:v>2012</c:v>
                </c:pt>
                <c:pt idx="1">
                  <c:v>2013</c:v>
                </c:pt>
                <c:pt idx="2">
                  <c:v>2014</c:v>
                </c:pt>
                <c:pt idx="3">
                  <c:v>2015</c:v>
                </c:pt>
                <c:pt idx="4">
                  <c:v>2016</c:v>
                </c:pt>
              </c:numCache>
            </c:numRef>
          </c:cat>
          <c:val>
            <c:numRef>
              <c:f>Graphes!$N$55:$N$59</c:f>
              <c:numCache>
                <c:formatCode>#,##0</c:formatCode>
                <c:ptCount val="5"/>
                <c:pt idx="0">
                  <c:v>171509739.15699998</c:v>
                </c:pt>
                <c:pt idx="1">
                  <c:v>180318151.21199974</c:v>
                </c:pt>
                <c:pt idx="2">
                  <c:v>176503855.44299978</c:v>
                </c:pt>
                <c:pt idx="3">
                  <c:v>178404204.8589997</c:v>
                </c:pt>
                <c:pt idx="4">
                  <c:v>181305118.17899999</c:v>
                </c:pt>
              </c:numCache>
            </c:numRef>
          </c:val>
          <c:extLst>
            <c:ext xmlns:c16="http://schemas.microsoft.com/office/drawing/2014/chart" uri="{C3380CC4-5D6E-409C-BE32-E72D297353CC}">
              <c16:uniqueId val="{00000000-47F2-43C3-9EB7-DBCAE6B7602A}"/>
            </c:ext>
          </c:extLst>
        </c:ser>
        <c:dLbls>
          <c:showLegendKey val="0"/>
          <c:showVal val="0"/>
          <c:showCatName val="0"/>
          <c:showSerName val="0"/>
          <c:showPercent val="0"/>
          <c:showBubbleSize val="0"/>
        </c:dLbls>
        <c:gapWidth val="150"/>
        <c:overlap val="100"/>
        <c:axId val="409273088"/>
        <c:axId val="409274624"/>
      </c:barChart>
      <c:lineChart>
        <c:grouping val="standard"/>
        <c:varyColors val="0"/>
        <c:ser>
          <c:idx val="0"/>
          <c:order val="0"/>
          <c:tx>
            <c:strRef>
              <c:f>Graphes!$W$52</c:f>
              <c:strCache>
                <c:ptCount val="1"/>
                <c:pt idx="0">
                  <c:v>FL</c:v>
                </c:pt>
              </c:strCache>
            </c:strRef>
          </c:tx>
          <c:spPr>
            <a:ln>
              <a:solidFill>
                <a:srgbClr val="92D050"/>
              </a:solidFill>
            </a:ln>
          </c:spPr>
          <c:marker>
            <c:symbol val="none"/>
          </c:marker>
          <c:cat>
            <c:numRef>
              <c:f>Graphes!$L$55:$L$59</c:f>
              <c:numCache>
                <c:formatCode>General</c:formatCode>
                <c:ptCount val="5"/>
                <c:pt idx="0">
                  <c:v>2012</c:v>
                </c:pt>
                <c:pt idx="1">
                  <c:v>2013</c:v>
                </c:pt>
                <c:pt idx="2">
                  <c:v>2014</c:v>
                </c:pt>
                <c:pt idx="3">
                  <c:v>2015</c:v>
                </c:pt>
                <c:pt idx="4">
                  <c:v>2016</c:v>
                </c:pt>
              </c:numCache>
            </c:numRef>
          </c:cat>
          <c:val>
            <c:numRef>
              <c:f>Graphes!$W$62:$W$66</c:f>
              <c:numCache>
                <c:formatCode>#,##0</c:formatCode>
                <c:ptCount val="5"/>
                <c:pt idx="0">
                  <c:v>111.09887160016622</c:v>
                </c:pt>
                <c:pt idx="1">
                  <c:v>117.15761487431431</c:v>
                </c:pt>
                <c:pt idx="2">
                  <c:v>117.13223117317717</c:v>
                </c:pt>
                <c:pt idx="3">
                  <c:v>119.27799535110323</c:v>
                </c:pt>
                <c:pt idx="4">
                  <c:v>127.16295586000817</c:v>
                </c:pt>
              </c:numCache>
            </c:numRef>
          </c:val>
          <c:smooth val="0"/>
          <c:extLst>
            <c:ext xmlns:c16="http://schemas.microsoft.com/office/drawing/2014/chart" uri="{C3380CC4-5D6E-409C-BE32-E72D297353CC}">
              <c16:uniqueId val="{00000001-47F2-43C3-9EB7-DBCAE6B7602A}"/>
            </c:ext>
          </c:extLst>
        </c:ser>
        <c:ser>
          <c:idx val="5"/>
          <c:order val="1"/>
          <c:tx>
            <c:strRef>
              <c:f>Graphes!$Z$52</c:f>
              <c:strCache>
                <c:ptCount val="1"/>
                <c:pt idx="0">
                  <c:v>GRAIN</c:v>
                </c:pt>
              </c:strCache>
            </c:strRef>
          </c:tx>
          <c:spPr>
            <a:ln>
              <a:solidFill>
                <a:schemeClr val="accent6">
                  <a:lumMod val="40000"/>
                  <a:lumOff val="60000"/>
                </a:schemeClr>
              </a:solidFill>
              <a:prstDash val="solid"/>
            </a:ln>
          </c:spPr>
          <c:marker>
            <c:symbol val="none"/>
          </c:marker>
          <c:cat>
            <c:numRef>
              <c:f>Graphes!$L$55:$L$59</c:f>
              <c:numCache>
                <c:formatCode>General</c:formatCode>
                <c:ptCount val="5"/>
                <c:pt idx="0">
                  <c:v>2012</c:v>
                </c:pt>
                <c:pt idx="1">
                  <c:v>2013</c:v>
                </c:pt>
                <c:pt idx="2">
                  <c:v>2014</c:v>
                </c:pt>
                <c:pt idx="3">
                  <c:v>2015</c:v>
                </c:pt>
                <c:pt idx="4">
                  <c:v>2016</c:v>
                </c:pt>
              </c:numCache>
            </c:numRef>
          </c:cat>
          <c:val>
            <c:numRef>
              <c:f>Graphes!$Z$62:$Z$66</c:f>
              <c:numCache>
                <c:formatCode>#,##0</c:formatCode>
                <c:ptCount val="5"/>
                <c:pt idx="0">
                  <c:v>106.91467043067385</c:v>
                </c:pt>
                <c:pt idx="1">
                  <c:v>119.02086422359913</c:v>
                </c:pt>
                <c:pt idx="2">
                  <c:v>111.9091222480008</c:v>
                </c:pt>
                <c:pt idx="3">
                  <c:v>112.08227837738497</c:v>
                </c:pt>
                <c:pt idx="4">
                  <c:v>111.93832622019615</c:v>
                </c:pt>
              </c:numCache>
            </c:numRef>
          </c:val>
          <c:smooth val="0"/>
          <c:extLst>
            <c:ext xmlns:c16="http://schemas.microsoft.com/office/drawing/2014/chart" uri="{C3380CC4-5D6E-409C-BE32-E72D297353CC}">
              <c16:uniqueId val="{00000002-47F2-43C3-9EB7-DBCAE6B7602A}"/>
            </c:ext>
          </c:extLst>
        </c:ser>
        <c:ser>
          <c:idx val="7"/>
          <c:order val="2"/>
          <c:tx>
            <c:strRef>
              <c:f>Graphes!$AC$52</c:f>
              <c:strCache>
                <c:ptCount val="1"/>
                <c:pt idx="0">
                  <c:v>LAIT</c:v>
                </c:pt>
              </c:strCache>
            </c:strRef>
          </c:tx>
          <c:spPr>
            <a:ln>
              <a:solidFill>
                <a:srgbClr val="00B0F0"/>
              </a:solidFill>
            </a:ln>
          </c:spPr>
          <c:marker>
            <c:symbol val="none"/>
          </c:marker>
          <c:cat>
            <c:numRef>
              <c:f>Graphes!$L$55:$L$59</c:f>
              <c:numCache>
                <c:formatCode>General</c:formatCode>
                <c:ptCount val="5"/>
                <c:pt idx="0">
                  <c:v>2012</c:v>
                </c:pt>
                <c:pt idx="1">
                  <c:v>2013</c:v>
                </c:pt>
                <c:pt idx="2">
                  <c:v>2014</c:v>
                </c:pt>
                <c:pt idx="3">
                  <c:v>2015</c:v>
                </c:pt>
                <c:pt idx="4">
                  <c:v>2016</c:v>
                </c:pt>
              </c:numCache>
            </c:numRef>
          </c:cat>
          <c:val>
            <c:numRef>
              <c:f>Graphes!$AC$62:$AC$66</c:f>
              <c:numCache>
                <c:formatCode>#,##0</c:formatCode>
                <c:ptCount val="5"/>
                <c:pt idx="0">
                  <c:v>109.56727397883787</c:v>
                </c:pt>
                <c:pt idx="1">
                  <c:v>114.30374410904324</c:v>
                </c:pt>
                <c:pt idx="2">
                  <c:v>116.93378982424224</c:v>
                </c:pt>
                <c:pt idx="3">
                  <c:v>113.15863400874035</c:v>
                </c:pt>
                <c:pt idx="4">
                  <c:v>116.14011287956637</c:v>
                </c:pt>
              </c:numCache>
            </c:numRef>
          </c:val>
          <c:smooth val="0"/>
          <c:extLst>
            <c:ext xmlns:c16="http://schemas.microsoft.com/office/drawing/2014/chart" uri="{C3380CC4-5D6E-409C-BE32-E72D297353CC}">
              <c16:uniqueId val="{00000003-47F2-43C3-9EB7-DBCAE6B7602A}"/>
            </c:ext>
          </c:extLst>
        </c:ser>
        <c:ser>
          <c:idx val="4"/>
          <c:order val="3"/>
          <c:tx>
            <c:strRef>
              <c:f>Graphes!$AF$52</c:f>
              <c:strCache>
                <c:ptCount val="1"/>
                <c:pt idx="0">
                  <c:v>VIANDES</c:v>
                </c:pt>
              </c:strCache>
            </c:strRef>
          </c:tx>
          <c:spPr>
            <a:ln>
              <a:solidFill>
                <a:schemeClr val="accent5">
                  <a:lumMod val="60000"/>
                  <a:lumOff val="40000"/>
                </a:schemeClr>
              </a:solidFill>
            </a:ln>
          </c:spPr>
          <c:marker>
            <c:symbol val="none"/>
          </c:marker>
          <c:cat>
            <c:numRef>
              <c:f>Graphes!$L$55:$L$59</c:f>
              <c:numCache>
                <c:formatCode>General</c:formatCode>
                <c:ptCount val="5"/>
                <c:pt idx="0">
                  <c:v>2012</c:v>
                </c:pt>
                <c:pt idx="1">
                  <c:v>2013</c:v>
                </c:pt>
                <c:pt idx="2">
                  <c:v>2014</c:v>
                </c:pt>
                <c:pt idx="3">
                  <c:v>2015</c:v>
                </c:pt>
                <c:pt idx="4">
                  <c:v>2016</c:v>
                </c:pt>
              </c:numCache>
            </c:numRef>
          </c:cat>
          <c:val>
            <c:numRef>
              <c:f>Graphes!$AF$62:$AF$66</c:f>
              <c:numCache>
                <c:formatCode>#,##0</c:formatCode>
                <c:ptCount val="5"/>
                <c:pt idx="0">
                  <c:v>104.8893524901972</c:v>
                </c:pt>
                <c:pt idx="1">
                  <c:v>107.39048941375835</c:v>
                </c:pt>
                <c:pt idx="2">
                  <c:v>105.94647426186476</c:v>
                </c:pt>
                <c:pt idx="3">
                  <c:v>107.02720563225795</c:v>
                </c:pt>
                <c:pt idx="4">
                  <c:v>108.43830338542206</c:v>
                </c:pt>
              </c:numCache>
            </c:numRef>
          </c:val>
          <c:smooth val="0"/>
          <c:extLst>
            <c:ext xmlns:c16="http://schemas.microsoft.com/office/drawing/2014/chart" uri="{C3380CC4-5D6E-409C-BE32-E72D297353CC}">
              <c16:uniqueId val="{00000004-47F2-43C3-9EB7-DBCAE6B7602A}"/>
            </c:ext>
          </c:extLst>
        </c:ser>
        <c:ser>
          <c:idx val="1"/>
          <c:order val="4"/>
          <c:tx>
            <c:strRef>
              <c:f>Graphes!$AI$52</c:f>
              <c:strCache>
                <c:ptCount val="1"/>
                <c:pt idx="0">
                  <c:v>VINS&amp;SP</c:v>
                </c:pt>
              </c:strCache>
            </c:strRef>
          </c:tx>
          <c:spPr>
            <a:ln>
              <a:solidFill>
                <a:srgbClr val="7030A0"/>
              </a:solidFill>
            </a:ln>
          </c:spPr>
          <c:marker>
            <c:symbol val="none"/>
          </c:marker>
          <c:cat>
            <c:numRef>
              <c:f>Graphes!$L$55:$L$59</c:f>
              <c:numCache>
                <c:formatCode>General</c:formatCode>
                <c:ptCount val="5"/>
                <c:pt idx="0">
                  <c:v>2012</c:v>
                </c:pt>
                <c:pt idx="1">
                  <c:v>2013</c:v>
                </c:pt>
                <c:pt idx="2">
                  <c:v>2014</c:v>
                </c:pt>
                <c:pt idx="3">
                  <c:v>2015</c:v>
                </c:pt>
                <c:pt idx="4">
                  <c:v>2016</c:v>
                </c:pt>
              </c:numCache>
            </c:numRef>
          </c:cat>
          <c:val>
            <c:numRef>
              <c:f>Graphes!$AI$62:$AI$66</c:f>
              <c:numCache>
                <c:formatCode>#,##0</c:formatCode>
                <c:ptCount val="5"/>
                <c:pt idx="0">
                  <c:v>106.06472558384893</c:v>
                </c:pt>
                <c:pt idx="1">
                  <c:v>108.0134345934547</c:v>
                </c:pt>
                <c:pt idx="2">
                  <c:v>105.22464256472081</c:v>
                </c:pt>
                <c:pt idx="3">
                  <c:v>110.3698466156996</c:v>
                </c:pt>
                <c:pt idx="4">
                  <c:v>111.63211653575331</c:v>
                </c:pt>
              </c:numCache>
            </c:numRef>
          </c:val>
          <c:smooth val="0"/>
          <c:extLst>
            <c:ext xmlns:c16="http://schemas.microsoft.com/office/drawing/2014/chart" uri="{C3380CC4-5D6E-409C-BE32-E72D297353CC}">
              <c16:uniqueId val="{00000005-47F2-43C3-9EB7-DBCAE6B7602A}"/>
            </c:ext>
          </c:extLst>
        </c:ser>
        <c:ser>
          <c:idx val="9"/>
          <c:order val="6"/>
          <c:tx>
            <c:strRef>
              <c:f>Graphes!$N$60</c:f>
              <c:strCache>
                <c:ptCount val="1"/>
                <c:pt idx="0">
                  <c:v>IAA</c:v>
                </c:pt>
              </c:strCache>
            </c:strRef>
          </c:tx>
          <c:spPr>
            <a:ln w="38100">
              <a:solidFill>
                <a:srgbClr val="C00000"/>
              </a:solidFill>
              <a:prstDash val="sysDash"/>
            </a:ln>
          </c:spPr>
          <c:marker>
            <c:symbol val="none"/>
          </c:marker>
          <c:cat>
            <c:numRef>
              <c:f>Graphes!$L$55:$L$59</c:f>
              <c:numCache>
                <c:formatCode>General</c:formatCode>
                <c:ptCount val="5"/>
                <c:pt idx="0">
                  <c:v>2012</c:v>
                </c:pt>
                <c:pt idx="1">
                  <c:v>2013</c:v>
                </c:pt>
                <c:pt idx="2">
                  <c:v>2014</c:v>
                </c:pt>
                <c:pt idx="3">
                  <c:v>2015</c:v>
                </c:pt>
                <c:pt idx="4">
                  <c:v>2016</c:v>
                </c:pt>
              </c:numCache>
            </c:numRef>
          </c:cat>
          <c:val>
            <c:numRef>
              <c:f>Graphes!$N$62:$N$66</c:f>
              <c:numCache>
                <c:formatCode>#,##0</c:formatCode>
                <c:ptCount val="5"/>
                <c:pt idx="0">
                  <c:v>107.11411326782759</c:v>
                </c:pt>
                <c:pt idx="1">
                  <c:v>112.61528918475473</c:v>
                </c:pt>
                <c:pt idx="2">
                  <c:v>110.23312178688084</c:v>
                </c:pt>
                <c:pt idx="3">
                  <c:v>111.41995959326066</c:v>
                </c:pt>
                <c:pt idx="4">
                  <c:v>113.23168620112529</c:v>
                </c:pt>
              </c:numCache>
            </c:numRef>
          </c:val>
          <c:smooth val="0"/>
          <c:extLst>
            <c:ext xmlns:c16="http://schemas.microsoft.com/office/drawing/2014/chart" uri="{C3380CC4-5D6E-409C-BE32-E72D297353CC}">
              <c16:uniqueId val="{00000006-47F2-43C3-9EB7-DBCAE6B7602A}"/>
            </c:ext>
          </c:extLst>
        </c:ser>
        <c:dLbls>
          <c:showLegendKey val="0"/>
          <c:showVal val="0"/>
          <c:showCatName val="0"/>
          <c:showSerName val="0"/>
          <c:showPercent val="0"/>
          <c:showBubbleSize val="0"/>
        </c:dLbls>
        <c:marker val="1"/>
        <c:smooth val="0"/>
        <c:axId val="409279104"/>
        <c:axId val="409277184"/>
      </c:lineChart>
      <c:catAx>
        <c:axId val="409273088"/>
        <c:scaling>
          <c:orientation val="minMax"/>
        </c:scaling>
        <c:delete val="0"/>
        <c:axPos val="b"/>
        <c:numFmt formatCode="General" sourceLinked="0"/>
        <c:majorTickMark val="out"/>
        <c:minorTickMark val="none"/>
        <c:tickLblPos val="nextTo"/>
        <c:crossAx val="409274624"/>
        <c:crosses val="autoZero"/>
        <c:auto val="1"/>
        <c:lblAlgn val="ctr"/>
        <c:lblOffset val="100"/>
        <c:noMultiLvlLbl val="0"/>
      </c:catAx>
      <c:valAx>
        <c:axId val="409274624"/>
        <c:scaling>
          <c:orientation val="minMax"/>
          <c:min val="100000000"/>
        </c:scaling>
        <c:delete val="0"/>
        <c:axPos val="l"/>
        <c:majorGridlines>
          <c:spPr>
            <a:ln>
              <a:noFill/>
            </a:ln>
          </c:spPr>
        </c:majorGridlines>
        <c:title>
          <c:tx>
            <c:rich>
              <a:bodyPr rot="-5400000" vert="horz"/>
              <a:lstStyle/>
              <a:p>
                <a:pPr>
                  <a:defRPr/>
                </a:pPr>
                <a:r>
                  <a:rPr lang="en-US"/>
                  <a:t>(Md€)</a:t>
                </a:r>
              </a:p>
            </c:rich>
          </c:tx>
          <c:layout>
            <c:manualLayout>
              <c:xMode val="edge"/>
              <c:yMode val="edge"/>
              <c:x val="5.1863857374392218E-2"/>
              <c:y val="0.35775296347992758"/>
            </c:manualLayout>
          </c:layout>
          <c:overlay val="0"/>
        </c:title>
        <c:numFmt formatCode="#,##0" sourceLinked="1"/>
        <c:majorTickMark val="out"/>
        <c:minorTickMark val="none"/>
        <c:tickLblPos val="nextTo"/>
        <c:crossAx val="409273088"/>
        <c:crosses val="autoZero"/>
        <c:crossBetween val="between"/>
        <c:dispUnits>
          <c:builtInUnit val="millions"/>
          <c:dispUnitsLbl/>
        </c:dispUnits>
      </c:valAx>
      <c:valAx>
        <c:axId val="409277184"/>
        <c:scaling>
          <c:orientation val="minMax"/>
          <c:min val="100"/>
        </c:scaling>
        <c:delete val="0"/>
        <c:axPos val="r"/>
        <c:title>
          <c:tx>
            <c:rich>
              <a:bodyPr/>
              <a:lstStyle/>
              <a:p>
                <a:pPr>
                  <a:defRPr sz="900"/>
                </a:pPr>
                <a:r>
                  <a:rPr lang="fr-FR" sz="900" baseline="0"/>
                  <a:t>Evolution base 100 = 2011</a:t>
                </a:r>
                <a:endParaRPr lang="fr-FR" sz="900"/>
              </a:p>
            </c:rich>
          </c:tx>
          <c:overlay val="0"/>
        </c:title>
        <c:numFmt formatCode="#,##0" sourceLinked="0"/>
        <c:majorTickMark val="out"/>
        <c:minorTickMark val="none"/>
        <c:tickLblPos val="nextTo"/>
        <c:crossAx val="409279104"/>
        <c:crosses val="max"/>
        <c:crossBetween val="between"/>
      </c:valAx>
      <c:catAx>
        <c:axId val="409279104"/>
        <c:scaling>
          <c:orientation val="minMax"/>
        </c:scaling>
        <c:delete val="1"/>
        <c:axPos val="b"/>
        <c:numFmt formatCode="General" sourceLinked="1"/>
        <c:majorTickMark val="out"/>
        <c:minorTickMark val="none"/>
        <c:tickLblPos val="nextTo"/>
        <c:crossAx val="409277184"/>
        <c:crosses val="autoZero"/>
        <c:auto val="1"/>
        <c:lblAlgn val="ctr"/>
        <c:lblOffset val="100"/>
        <c:noMultiLvlLbl val="0"/>
      </c:catAx>
    </c:plotArea>
    <c:legend>
      <c:legendPos val="b"/>
      <c:layout>
        <c:manualLayout>
          <c:xMode val="edge"/>
          <c:yMode val="edge"/>
          <c:x val="2.3840650113378728E-2"/>
          <c:y val="0.86254535136424915"/>
          <c:w val="0.79523447401774405"/>
          <c:h val="0.10045335242185637"/>
        </c:manualLayout>
      </c:layout>
      <c:overlay val="0"/>
      <c:txPr>
        <a:bodyPr/>
        <a:lstStyle/>
        <a:p>
          <a:pPr>
            <a:defRPr sz="800"/>
          </a:pPr>
          <a:endParaRPr lang="fr-FR"/>
        </a:p>
      </c:txPr>
    </c:legend>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242424242424242E-2"/>
          <c:y val="0.1173668879070297"/>
          <c:w val="0.86092695988758983"/>
          <c:h val="0.65276509826502649"/>
        </c:manualLayout>
      </c:layout>
      <c:barChart>
        <c:barDir val="col"/>
        <c:grouping val="stacked"/>
        <c:varyColors val="0"/>
        <c:ser>
          <c:idx val="8"/>
          <c:order val="5"/>
          <c:tx>
            <c:strRef>
              <c:f>Graphes!$N$284</c:f>
              <c:strCache>
                <c:ptCount val="1"/>
                <c:pt idx="0">
                  <c:v>IAA</c:v>
                </c:pt>
              </c:strCache>
            </c:strRef>
          </c:tx>
          <c:spPr>
            <a:solidFill>
              <a:schemeClr val="bg1">
                <a:lumMod val="75000"/>
              </a:schemeClr>
            </a:solidFill>
            <a:ln>
              <a:solidFill>
                <a:schemeClr val="bg1">
                  <a:lumMod val="75000"/>
                </a:schemeClr>
              </a:solidFill>
            </a:ln>
          </c:spPr>
          <c:invertIfNegative val="0"/>
          <c:cat>
            <c:numRef>
              <c:f>Graphes!$L$287:$L$291</c:f>
              <c:numCache>
                <c:formatCode>General</c:formatCode>
                <c:ptCount val="5"/>
                <c:pt idx="0">
                  <c:v>2012</c:v>
                </c:pt>
                <c:pt idx="1">
                  <c:v>2013</c:v>
                </c:pt>
                <c:pt idx="2">
                  <c:v>2014</c:v>
                </c:pt>
                <c:pt idx="3">
                  <c:v>2015</c:v>
                </c:pt>
                <c:pt idx="4">
                  <c:v>2016</c:v>
                </c:pt>
              </c:numCache>
            </c:numRef>
          </c:cat>
          <c:val>
            <c:numRef>
              <c:f>Graphes!$N$287:$N$291</c:f>
              <c:numCache>
                <c:formatCode>#,##0</c:formatCode>
                <c:ptCount val="5"/>
                <c:pt idx="0">
                  <c:v>12319226.362000013</c:v>
                </c:pt>
                <c:pt idx="1">
                  <c:v>12711485.722999984</c:v>
                </c:pt>
                <c:pt idx="2">
                  <c:v>12142061.23700002</c:v>
                </c:pt>
                <c:pt idx="3">
                  <c:v>12955362.411999997</c:v>
                </c:pt>
                <c:pt idx="4">
                  <c:v>13560661.150000021</c:v>
                </c:pt>
              </c:numCache>
            </c:numRef>
          </c:val>
          <c:extLst>
            <c:ext xmlns:c16="http://schemas.microsoft.com/office/drawing/2014/chart" uri="{C3380CC4-5D6E-409C-BE32-E72D297353CC}">
              <c16:uniqueId val="{00000000-0A50-4387-9662-E6482580438C}"/>
            </c:ext>
          </c:extLst>
        </c:ser>
        <c:dLbls>
          <c:showLegendKey val="0"/>
          <c:showVal val="0"/>
          <c:showCatName val="0"/>
          <c:showSerName val="0"/>
          <c:showPercent val="0"/>
          <c:showBubbleSize val="0"/>
        </c:dLbls>
        <c:gapWidth val="150"/>
        <c:overlap val="100"/>
        <c:axId val="411873664"/>
        <c:axId val="411875200"/>
      </c:barChart>
      <c:lineChart>
        <c:grouping val="standard"/>
        <c:varyColors val="0"/>
        <c:ser>
          <c:idx val="0"/>
          <c:order val="0"/>
          <c:tx>
            <c:strRef>
              <c:f>Graphes!$R$284</c:f>
              <c:strCache>
                <c:ptCount val="1"/>
                <c:pt idx="0">
                  <c:v>FL </c:v>
                </c:pt>
              </c:strCache>
            </c:strRef>
          </c:tx>
          <c:spPr>
            <a:ln w="25400">
              <a:solidFill>
                <a:srgbClr val="92D050"/>
              </a:solidFill>
            </a:ln>
          </c:spPr>
          <c:marker>
            <c:symbol val="none"/>
          </c:marker>
          <c:cat>
            <c:numRef>
              <c:f>Graphes!$L$287:$L$291</c:f>
              <c:numCache>
                <c:formatCode>General</c:formatCode>
                <c:ptCount val="5"/>
                <c:pt idx="0">
                  <c:v>2012</c:v>
                </c:pt>
                <c:pt idx="1">
                  <c:v>2013</c:v>
                </c:pt>
                <c:pt idx="2">
                  <c:v>2014</c:v>
                </c:pt>
                <c:pt idx="3">
                  <c:v>2015</c:v>
                </c:pt>
                <c:pt idx="4">
                  <c:v>2016</c:v>
                </c:pt>
              </c:numCache>
            </c:numRef>
          </c:cat>
          <c:val>
            <c:numRef>
              <c:f>Graphes!$R$287:$R$291</c:f>
              <c:numCache>
                <c:formatCode>0.00%</c:formatCode>
                <c:ptCount val="5"/>
                <c:pt idx="0">
                  <c:v>4.226063773911258E-2</c:v>
                </c:pt>
                <c:pt idx="1">
                  <c:v>4.306218237046857E-2</c:v>
                </c:pt>
                <c:pt idx="2">
                  <c:v>4.7103409759611178E-2</c:v>
                </c:pt>
                <c:pt idx="3">
                  <c:v>4.5532640408440517E-2</c:v>
                </c:pt>
                <c:pt idx="4">
                  <c:v>4.4702767932065936E-2</c:v>
                </c:pt>
              </c:numCache>
            </c:numRef>
          </c:val>
          <c:smooth val="0"/>
          <c:extLst>
            <c:ext xmlns:c16="http://schemas.microsoft.com/office/drawing/2014/chart" uri="{C3380CC4-5D6E-409C-BE32-E72D297353CC}">
              <c16:uniqueId val="{00000001-0A50-4387-9662-E6482580438C}"/>
            </c:ext>
          </c:extLst>
        </c:ser>
        <c:ser>
          <c:idx val="5"/>
          <c:order val="1"/>
          <c:tx>
            <c:strRef>
              <c:f>Graphes!$X$284</c:f>
              <c:strCache>
                <c:ptCount val="1"/>
                <c:pt idx="0">
                  <c:v>Grain</c:v>
                </c:pt>
              </c:strCache>
            </c:strRef>
          </c:tx>
          <c:spPr>
            <a:ln w="25400">
              <a:solidFill>
                <a:schemeClr val="accent6">
                  <a:lumMod val="40000"/>
                  <a:lumOff val="60000"/>
                </a:schemeClr>
              </a:solidFill>
              <a:prstDash val="solid"/>
            </a:ln>
          </c:spPr>
          <c:marker>
            <c:symbol val="none"/>
          </c:marker>
          <c:cat>
            <c:numRef>
              <c:f>Graphes!$L$287:$L$291</c:f>
              <c:numCache>
                <c:formatCode>General</c:formatCode>
                <c:ptCount val="5"/>
                <c:pt idx="0">
                  <c:v>2012</c:v>
                </c:pt>
                <c:pt idx="1">
                  <c:v>2013</c:v>
                </c:pt>
                <c:pt idx="2">
                  <c:v>2014</c:v>
                </c:pt>
                <c:pt idx="3">
                  <c:v>2015</c:v>
                </c:pt>
                <c:pt idx="4">
                  <c:v>2016</c:v>
                </c:pt>
              </c:numCache>
            </c:numRef>
          </c:cat>
          <c:val>
            <c:numRef>
              <c:f>Graphes!$X$287:$X$291</c:f>
              <c:numCache>
                <c:formatCode>0.00%</c:formatCode>
                <c:ptCount val="5"/>
                <c:pt idx="0">
                  <c:v>4.2085635153517223E-2</c:v>
                </c:pt>
                <c:pt idx="1">
                  <c:v>3.9556532882294583E-2</c:v>
                </c:pt>
                <c:pt idx="2">
                  <c:v>4.4219654016863459E-2</c:v>
                </c:pt>
                <c:pt idx="3">
                  <c:v>4.6181130723423856E-2</c:v>
                </c:pt>
                <c:pt idx="4">
                  <c:v>4.428779059553925E-2</c:v>
                </c:pt>
              </c:numCache>
            </c:numRef>
          </c:val>
          <c:smooth val="0"/>
          <c:extLst>
            <c:ext xmlns:c16="http://schemas.microsoft.com/office/drawing/2014/chart" uri="{C3380CC4-5D6E-409C-BE32-E72D297353CC}">
              <c16:uniqueId val="{00000002-0A50-4387-9662-E6482580438C}"/>
            </c:ext>
          </c:extLst>
        </c:ser>
        <c:ser>
          <c:idx val="6"/>
          <c:order val="2"/>
          <c:tx>
            <c:strRef>
              <c:f>Graphes!$AA$284</c:f>
              <c:strCache>
                <c:ptCount val="1"/>
                <c:pt idx="0">
                  <c:v>LAIT</c:v>
                </c:pt>
              </c:strCache>
            </c:strRef>
          </c:tx>
          <c:spPr>
            <a:ln w="25400">
              <a:solidFill>
                <a:srgbClr val="00B0F0"/>
              </a:solidFill>
            </a:ln>
          </c:spPr>
          <c:marker>
            <c:symbol val="none"/>
          </c:marker>
          <c:cat>
            <c:numRef>
              <c:f>Graphes!$L$287:$L$291</c:f>
              <c:numCache>
                <c:formatCode>General</c:formatCode>
                <c:ptCount val="5"/>
                <c:pt idx="0">
                  <c:v>2012</c:v>
                </c:pt>
                <c:pt idx="1">
                  <c:v>2013</c:v>
                </c:pt>
                <c:pt idx="2">
                  <c:v>2014</c:v>
                </c:pt>
                <c:pt idx="3">
                  <c:v>2015</c:v>
                </c:pt>
                <c:pt idx="4">
                  <c:v>2016</c:v>
                </c:pt>
              </c:numCache>
            </c:numRef>
          </c:cat>
          <c:val>
            <c:numRef>
              <c:f>Graphes!$AA$287:$AA$291</c:f>
              <c:numCache>
                <c:formatCode>0.00%</c:formatCode>
                <c:ptCount val="5"/>
                <c:pt idx="0">
                  <c:v>6.6891205828624775E-2</c:v>
                </c:pt>
                <c:pt idx="1">
                  <c:v>6.9971210550201376E-2</c:v>
                </c:pt>
                <c:pt idx="2">
                  <c:v>6.5247577865175613E-2</c:v>
                </c:pt>
                <c:pt idx="3">
                  <c:v>7.4396273466658336E-2</c:v>
                </c:pt>
                <c:pt idx="4">
                  <c:v>7.9159197945494433E-2</c:v>
                </c:pt>
              </c:numCache>
            </c:numRef>
          </c:val>
          <c:smooth val="0"/>
          <c:extLst>
            <c:ext xmlns:c16="http://schemas.microsoft.com/office/drawing/2014/chart" uri="{C3380CC4-5D6E-409C-BE32-E72D297353CC}">
              <c16:uniqueId val="{00000003-0A50-4387-9662-E6482580438C}"/>
            </c:ext>
          </c:extLst>
        </c:ser>
        <c:ser>
          <c:idx val="4"/>
          <c:order val="3"/>
          <c:tx>
            <c:strRef>
              <c:f>Graphes!$AD$284</c:f>
              <c:strCache>
                <c:ptCount val="1"/>
                <c:pt idx="0">
                  <c:v>Viandes</c:v>
                </c:pt>
              </c:strCache>
            </c:strRef>
          </c:tx>
          <c:spPr>
            <a:ln w="25400">
              <a:solidFill>
                <a:schemeClr val="accent5">
                  <a:lumMod val="40000"/>
                  <a:lumOff val="60000"/>
                </a:schemeClr>
              </a:solidFill>
            </a:ln>
          </c:spPr>
          <c:marker>
            <c:symbol val="none"/>
          </c:marker>
          <c:cat>
            <c:numRef>
              <c:f>Graphes!$L$287:$L$291</c:f>
              <c:numCache>
                <c:formatCode>General</c:formatCode>
                <c:ptCount val="5"/>
                <c:pt idx="0">
                  <c:v>2012</c:v>
                </c:pt>
                <c:pt idx="1">
                  <c:v>2013</c:v>
                </c:pt>
                <c:pt idx="2">
                  <c:v>2014</c:v>
                </c:pt>
                <c:pt idx="3">
                  <c:v>2015</c:v>
                </c:pt>
                <c:pt idx="4">
                  <c:v>2016</c:v>
                </c:pt>
              </c:numCache>
            </c:numRef>
          </c:cat>
          <c:val>
            <c:numRef>
              <c:f>Graphes!$AD$287:$AD$291</c:f>
              <c:numCache>
                <c:formatCode>0.00%</c:formatCode>
                <c:ptCount val="5"/>
                <c:pt idx="0">
                  <c:v>2.3910095800906712E-2</c:v>
                </c:pt>
                <c:pt idx="1">
                  <c:v>2.964480700716815E-2</c:v>
                </c:pt>
                <c:pt idx="2">
                  <c:v>3.7530644095958035E-2</c:v>
                </c:pt>
                <c:pt idx="3">
                  <c:v>3.7722861885228734E-2</c:v>
                </c:pt>
                <c:pt idx="4">
                  <c:v>3.8969573600404324E-2</c:v>
                </c:pt>
              </c:numCache>
            </c:numRef>
          </c:val>
          <c:smooth val="0"/>
          <c:extLst>
            <c:ext xmlns:c16="http://schemas.microsoft.com/office/drawing/2014/chart" uri="{C3380CC4-5D6E-409C-BE32-E72D297353CC}">
              <c16:uniqueId val="{00000004-0A50-4387-9662-E6482580438C}"/>
            </c:ext>
          </c:extLst>
        </c:ser>
        <c:ser>
          <c:idx val="3"/>
          <c:order val="4"/>
          <c:tx>
            <c:strRef>
              <c:f>Graphes!$AG$284</c:f>
              <c:strCache>
                <c:ptCount val="1"/>
                <c:pt idx="0">
                  <c:v>V&amp;S</c:v>
                </c:pt>
              </c:strCache>
            </c:strRef>
          </c:tx>
          <c:spPr>
            <a:ln w="25400">
              <a:solidFill>
                <a:srgbClr val="7030A0"/>
              </a:solidFill>
            </a:ln>
          </c:spPr>
          <c:marker>
            <c:symbol val="none"/>
          </c:marker>
          <c:cat>
            <c:numRef>
              <c:f>Graphes!$L$287:$L$291</c:f>
              <c:numCache>
                <c:formatCode>General</c:formatCode>
                <c:ptCount val="5"/>
                <c:pt idx="0">
                  <c:v>2012</c:v>
                </c:pt>
                <c:pt idx="1">
                  <c:v>2013</c:v>
                </c:pt>
                <c:pt idx="2">
                  <c:v>2014</c:v>
                </c:pt>
                <c:pt idx="3">
                  <c:v>2015</c:v>
                </c:pt>
                <c:pt idx="4">
                  <c:v>2016</c:v>
                </c:pt>
              </c:numCache>
            </c:numRef>
          </c:cat>
          <c:val>
            <c:numRef>
              <c:f>Graphes!$AG$287:$AG$291</c:f>
              <c:numCache>
                <c:formatCode>0.00%</c:formatCode>
                <c:ptCount val="5"/>
                <c:pt idx="0">
                  <c:v>0.16173170148770871</c:v>
                </c:pt>
                <c:pt idx="1">
                  <c:v>0.15572923532047697</c:v>
                </c:pt>
                <c:pt idx="2">
                  <c:v>0.14750673449382501</c:v>
                </c:pt>
                <c:pt idx="3">
                  <c:v>0.15675111648412368</c:v>
                </c:pt>
                <c:pt idx="4">
                  <c:v>0.15849267614848433</c:v>
                </c:pt>
              </c:numCache>
            </c:numRef>
          </c:val>
          <c:smooth val="0"/>
          <c:extLst>
            <c:ext xmlns:c16="http://schemas.microsoft.com/office/drawing/2014/chart" uri="{C3380CC4-5D6E-409C-BE32-E72D297353CC}">
              <c16:uniqueId val="{00000005-0A50-4387-9662-E6482580438C}"/>
            </c:ext>
          </c:extLst>
        </c:ser>
        <c:ser>
          <c:idx val="2"/>
          <c:order val="6"/>
          <c:tx>
            <c:strRef>
              <c:f>Graphes!$U$284</c:f>
              <c:strCache>
                <c:ptCount val="1"/>
                <c:pt idx="0">
                  <c:v>IAA hors spiritueux</c:v>
                </c:pt>
              </c:strCache>
            </c:strRef>
          </c:tx>
          <c:spPr>
            <a:ln w="25400">
              <a:solidFill>
                <a:srgbClr val="FF0000"/>
              </a:solidFill>
              <a:prstDash val="sysDash"/>
            </a:ln>
          </c:spPr>
          <c:marker>
            <c:symbol val="none"/>
          </c:marker>
          <c:cat>
            <c:numRef>
              <c:f>Graphes!$L$287:$L$291</c:f>
              <c:numCache>
                <c:formatCode>General</c:formatCode>
                <c:ptCount val="5"/>
                <c:pt idx="0">
                  <c:v>2012</c:v>
                </c:pt>
                <c:pt idx="1">
                  <c:v>2013</c:v>
                </c:pt>
                <c:pt idx="2">
                  <c:v>2014</c:v>
                </c:pt>
                <c:pt idx="3">
                  <c:v>2015</c:v>
                </c:pt>
                <c:pt idx="4">
                  <c:v>2016</c:v>
                </c:pt>
              </c:numCache>
            </c:numRef>
          </c:cat>
          <c:val>
            <c:numRef>
              <c:f>Graphes!$U$287:$U$291</c:f>
              <c:numCache>
                <c:formatCode>0.00%</c:formatCode>
                <c:ptCount val="5"/>
                <c:pt idx="0">
                  <c:v>5.8420803359720878E-2</c:v>
                </c:pt>
                <c:pt idx="1">
                  <c:v>5.7880845489397065E-2</c:v>
                </c:pt>
                <c:pt idx="2">
                  <c:v>5.719156678399636E-2</c:v>
                </c:pt>
                <c:pt idx="3">
                  <c:v>5.9561967405357512E-2</c:v>
                </c:pt>
                <c:pt idx="4">
                  <c:v>6.1216788630251678E-2</c:v>
                </c:pt>
              </c:numCache>
            </c:numRef>
          </c:val>
          <c:smooth val="0"/>
          <c:extLst>
            <c:ext xmlns:c16="http://schemas.microsoft.com/office/drawing/2014/chart" uri="{C3380CC4-5D6E-409C-BE32-E72D297353CC}">
              <c16:uniqueId val="{00000007-0A50-4387-9662-E6482580438C}"/>
            </c:ext>
          </c:extLst>
        </c:ser>
        <c:dLbls>
          <c:showLegendKey val="0"/>
          <c:showVal val="0"/>
          <c:showCatName val="0"/>
          <c:showSerName val="0"/>
          <c:showPercent val="0"/>
          <c:showBubbleSize val="0"/>
        </c:dLbls>
        <c:marker val="1"/>
        <c:smooth val="0"/>
        <c:axId val="411879296"/>
        <c:axId val="411877376"/>
      </c:lineChart>
      <c:catAx>
        <c:axId val="411873664"/>
        <c:scaling>
          <c:orientation val="minMax"/>
        </c:scaling>
        <c:delete val="0"/>
        <c:axPos val="b"/>
        <c:numFmt formatCode="General" sourceLinked="0"/>
        <c:majorTickMark val="out"/>
        <c:minorTickMark val="none"/>
        <c:tickLblPos val="nextTo"/>
        <c:crossAx val="411875200"/>
        <c:crosses val="autoZero"/>
        <c:auto val="1"/>
        <c:lblAlgn val="ctr"/>
        <c:lblOffset val="100"/>
        <c:noMultiLvlLbl val="0"/>
      </c:catAx>
      <c:valAx>
        <c:axId val="411875200"/>
        <c:scaling>
          <c:orientation val="minMax"/>
          <c:min val="0"/>
        </c:scaling>
        <c:delete val="0"/>
        <c:axPos val="l"/>
        <c:majorGridlines>
          <c:spPr>
            <a:ln>
              <a:noFill/>
            </a:ln>
          </c:spPr>
        </c:majorGridlines>
        <c:title>
          <c:tx>
            <c:rich>
              <a:bodyPr rot="-5400000" vert="horz"/>
              <a:lstStyle/>
              <a:p>
                <a:pPr>
                  <a:defRPr/>
                </a:pPr>
                <a:r>
                  <a:rPr lang="en-US"/>
                  <a:t>(M€)</a:t>
                </a:r>
              </a:p>
            </c:rich>
          </c:tx>
          <c:overlay val="0"/>
        </c:title>
        <c:numFmt formatCode="#,##0" sourceLinked="1"/>
        <c:majorTickMark val="none"/>
        <c:minorTickMark val="none"/>
        <c:tickLblPos val="none"/>
        <c:crossAx val="411873664"/>
        <c:crosses val="autoZero"/>
        <c:crossBetween val="between"/>
      </c:valAx>
      <c:valAx>
        <c:axId val="411877376"/>
        <c:scaling>
          <c:orientation val="minMax"/>
        </c:scaling>
        <c:delete val="0"/>
        <c:axPos val="r"/>
        <c:title>
          <c:tx>
            <c:rich>
              <a:bodyPr/>
              <a:lstStyle/>
              <a:p>
                <a:pPr>
                  <a:defRPr/>
                </a:pPr>
                <a:r>
                  <a:rPr lang="fr-FR" baseline="0"/>
                  <a:t>EBITDA/CA</a:t>
                </a:r>
                <a:endParaRPr lang="fr-FR"/>
              </a:p>
            </c:rich>
          </c:tx>
          <c:overlay val="0"/>
        </c:title>
        <c:numFmt formatCode="0%" sourceLinked="0"/>
        <c:majorTickMark val="out"/>
        <c:minorTickMark val="none"/>
        <c:tickLblPos val="nextTo"/>
        <c:crossAx val="411879296"/>
        <c:crosses val="max"/>
        <c:crossBetween val="between"/>
      </c:valAx>
      <c:catAx>
        <c:axId val="411879296"/>
        <c:scaling>
          <c:orientation val="minMax"/>
        </c:scaling>
        <c:delete val="1"/>
        <c:axPos val="b"/>
        <c:numFmt formatCode="General" sourceLinked="1"/>
        <c:majorTickMark val="out"/>
        <c:minorTickMark val="none"/>
        <c:tickLblPos val="nextTo"/>
        <c:crossAx val="411877376"/>
        <c:crosses val="autoZero"/>
        <c:auto val="1"/>
        <c:lblAlgn val="ctr"/>
        <c:lblOffset val="100"/>
        <c:noMultiLvlLbl val="0"/>
      </c:catAx>
    </c:plotArea>
    <c:legend>
      <c:legendPos val="b"/>
      <c:layout>
        <c:manualLayout>
          <c:xMode val="edge"/>
          <c:yMode val="edge"/>
          <c:x val="2.3840650113378728E-2"/>
          <c:y val="0.86254535136424915"/>
          <c:w val="0.88773370058780676"/>
          <c:h val="0.13745459847822053"/>
        </c:manualLayout>
      </c:layout>
      <c:overlay val="0"/>
      <c:txPr>
        <a:bodyPr/>
        <a:lstStyle/>
        <a:p>
          <a:pPr>
            <a:defRPr sz="700"/>
          </a:pPr>
          <a:endParaRPr lang="fr-FR"/>
        </a:p>
      </c:txPr>
    </c:legend>
    <c:plotVisOnly val="1"/>
    <c:dispBlanksAs val="gap"/>
    <c:showDLblsOverMax val="0"/>
  </c:chart>
  <c:spPr>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242424242424242E-2"/>
          <c:y val="0.1173668879070297"/>
          <c:w val="0.87719912802355693"/>
          <c:h val="0.61563415010794664"/>
        </c:manualLayout>
      </c:layout>
      <c:barChart>
        <c:barDir val="col"/>
        <c:grouping val="stacked"/>
        <c:varyColors val="0"/>
        <c:ser>
          <c:idx val="8"/>
          <c:order val="4"/>
          <c:tx>
            <c:strRef>
              <c:f>Graphes!$N$321</c:f>
              <c:strCache>
                <c:ptCount val="1"/>
                <c:pt idx="0">
                  <c:v>CA&lt;1Md€</c:v>
                </c:pt>
              </c:strCache>
            </c:strRef>
          </c:tx>
          <c:spPr>
            <a:solidFill>
              <a:srgbClr val="006666"/>
            </a:solidFill>
            <a:ln>
              <a:noFill/>
            </a:ln>
          </c:spPr>
          <c:invertIfNegative val="0"/>
          <c:cat>
            <c:numRef>
              <c:f>Graphes!$L$324:$L$328</c:f>
              <c:numCache>
                <c:formatCode>General</c:formatCode>
                <c:ptCount val="5"/>
                <c:pt idx="0">
                  <c:v>2012</c:v>
                </c:pt>
                <c:pt idx="1">
                  <c:v>2013</c:v>
                </c:pt>
                <c:pt idx="2">
                  <c:v>2014</c:v>
                </c:pt>
                <c:pt idx="3">
                  <c:v>2015</c:v>
                </c:pt>
                <c:pt idx="4">
                  <c:v>2016</c:v>
                </c:pt>
              </c:numCache>
            </c:numRef>
          </c:cat>
          <c:val>
            <c:numRef>
              <c:f>Graphes!$N$324:$N$328</c:f>
              <c:numCache>
                <c:formatCode>#,##0</c:formatCode>
                <c:ptCount val="5"/>
                <c:pt idx="0">
                  <c:v>4059502.2960000052</c:v>
                </c:pt>
                <c:pt idx="1">
                  <c:v>4122610.6230000043</c:v>
                </c:pt>
                <c:pt idx="2">
                  <c:v>4032989.5329999975</c:v>
                </c:pt>
                <c:pt idx="3">
                  <c:v>4180206.140000002</c:v>
                </c:pt>
                <c:pt idx="4">
                  <c:v>4086475.225999997</c:v>
                </c:pt>
              </c:numCache>
            </c:numRef>
          </c:val>
          <c:extLst>
            <c:ext xmlns:c16="http://schemas.microsoft.com/office/drawing/2014/chart" uri="{C3380CC4-5D6E-409C-BE32-E72D297353CC}">
              <c16:uniqueId val="{00000000-0769-4387-ADEB-1FACA167A865}"/>
            </c:ext>
          </c:extLst>
        </c:ser>
        <c:ser>
          <c:idx val="7"/>
          <c:order val="6"/>
          <c:tx>
            <c:strRef>
              <c:f>Graphes!$R$321</c:f>
              <c:strCache>
                <c:ptCount val="1"/>
                <c:pt idx="0">
                  <c:v>CA&gt;1Md€</c:v>
                </c:pt>
              </c:strCache>
            </c:strRef>
          </c:tx>
          <c:spPr>
            <a:solidFill>
              <a:schemeClr val="bg1">
                <a:lumMod val="75000"/>
              </a:schemeClr>
            </a:solidFill>
            <a:ln>
              <a:solidFill>
                <a:schemeClr val="bg1">
                  <a:lumMod val="75000"/>
                </a:schemeClr>
              </a:solidFill>
            </a:ln>
          </c:spPr>
          <c:invertIfNegative val="0"/>
          <c:val>
            <c:numRef>
              <c:f>Graphes!$R$324:$R$328</c:f>
              <c:numCache>
                <c:formatCode>#,##0</c:formatCode>
                <c:ptCount val="5"/>
                <c:pt idx="0">
                  <c:v>8259724.0660000006</c:v>
                </c:pt>
                <c:pt idx="1">
                  <c:v>8588875.1000000015</c:v>
                </c:pt>
                <c:pt idx="2">
                  <c:v>8109071.7039999999</c:v>
                </c:pt>
                <c:pt idx="3">
                  <c:v>8775156.2719999999</c:v>
                </c:pt>
                <c:pt idx="4">
                  <c:v>9474185.9240000006</c:v>
                </c:pt>
              </c:numCache>
            </c:numRef>
          </c:val>
          <c:extLst>
            <c:ext xmlns:c16="http://schemas.microsoft.com/office/drawing/2014/chart" uri="{C3380CC4-5D6E-409C-BE32-E72D297353CC}">
              <c16:uniqueId val="{00000001-0769-4387-ADEB-1FACA167A865}"/>
            </c:ext>
          </c:extLst>
        </c:ser>
        <c:dLbls>
          <c:showLegendKey val="0"/>
          <c:showVal val="0"/>
          <c:showCatName val="0"/>
          <c:showSerName val="0"/>
          <c:showPercent val="0"/>
          <c:showBubbleSize val="0"/>
        </c:dLbls>
        <c:gapWidth val="150"/>
        <c:overlap val="100"/>
        <c:axId val="410485504"/>
        <c:axId val="410487040"/>
      </c:barChart>
      <c:lineChart>
        <c:grouping val="standard"/>
        <c:varyColors val="0"/>
        <c:ser>
          <c:idx val="4"/>
          <c:order val="0"/>
          <c:tx>
            <c:strRef>
              <c:f>Graphes!$V$322</c:f>
              <c:strCache>
                <c:ptCount val="1"/>
                <c:pt idx="0">
                  <c:v>0002-0010</c:v>
                </c:pt>
              </c:strCache>
            </c:strRef>
          </c:tx>
          <c:spPr>
            <a:ln w="25400">
              <a:solidFill>
                <a:schemeClr val="accent5">
                  <a:lumMod val="75000"/>
                </a:schemeClr>
              </a:solidFill>
            </a:ln>
          </c:spPr>
          <c:marker>
            <c:symbol val="none"/>
          </c:marker>
          <c:cat>
            <c:numRef>
              <c:f>Graphes!$L$324:$L$328</c:f>
              <c:numCache>
                <c:formatCode>General</c:formatCode>
                <c:ptCount val="5"/>
                <c:pt idx="0">
                  <c:v>2012</c:v>
                </c:pt>
                <c:pt idx="1">
                  <c:v>2013</c:v>
                </c:pt>
                <c:pt idx="2">
                  <c:v>2014</c:v>
                </c:pt>
                <c:pt idx="3">
                  <c:v>2015</c:v>
                </c:pt>
                <c:pt idx="4">
                  <c:v>2016</c:v>
                </c:pt>
              </c:numCache>
            </c:numRef>
          </c:cat>
          <c:val>
            <c:numRef>
              <c:f>Graphes!$V$324:$V$328</c:f>
              <c:numCache>
                <c:formatCode>0.00%</c:formatCode>
                <c:ptCount val="5"/>
                <c:pt idx="0">
                  <c:v>6.6783346234257301E-2</c:v>
                </c:pt>
                <c:pt idx="1">
                  <c:v>6.1766895349688045E-2</c:v>
                </c:pt>
                <c:pt idx="2">
                  <c:v>6.1944194879402018E-2</c:v>
                </c:pt>
                <c:pt idx="3">
                  <c:v>6.4604830543439393E-2</c:v>
                </c:pt>
                <c:pt idx="4">
                  <c:v>6.5560400858563073E-2</c:v>
                </c:pt>
              </c:numCache>
            </c:numRef>
          </c:val>
          <c:smooth val="0"/>
          <c:extLst>
            <c:ext xmlns:c16="http://schemas.microsoft.com/office/drawing/2014/chart" uri="{C3380CC4-5D6E-409C-BE32-E72D297353CC}">
              <c16:uniqueId val="{00000002-0769-4387-ADEB-1FACA167A865}"/>
            </c:ext>
          </c:extLst>
        </c:ser>
        <c:ser>
          <c:idx val="5"/>
          <c:order val="1"/>
          <c:tx>
            <c:strRef>
              <c:f>Graphes!$W$322</c:f>
              <c:strCache>
                <c:ptCount val="1"/>
                <c:pt idx="0">
                  <c:v>0010-0050</c:v>
                </c:pt>
              </c:strCache>
            </c:strRef>
          </c:tx>
          <c:spPr>
            <a:ln w="25400">
              <a:solidFill>
                <a:schemeClr val="accent4">
                  <a:lumMod val="60000"/>
                  <a:lumOff val="40000"/>
                </a:schemeClr>
              </a:solidFill>
              <a:prstDash val="solid"/>
            </a:ln>
          </c:spPr>
          <c:marker>
            <c:symbol val="none"/>
          </c:marker>
          <c:cat>
            <c:numRef>
              <c:f>Graphes!$L$324:$L$328</c:f>
              <c:numCache>
                <c:formatCode>General</c:formatCode>
                <c:ptCount val="5"/>
                <c:pt idx="0">
                  <c:v>2012</c:v>
                </c:pt>
                <c:pt idx="1">
                  <c:v>2013</c:v>
                </c:pt>
                <c:pt idx="2">
                  <c:v>2014</c:v>
                </c:pt>
                <c:pt idx="3">
                  <c:v>2015</c:v>
                </c:pt>
                <c:pt idx="4">
                  <c:v>2016</c:v>
                </c:pt>
              </c:numCache>
            </c:numRef>
          </c:cat>
          <c:val>
            <c:numRef>
              <c:f>Graphes!$W$324:$W$328</c:f>
              <c:numCache>
                <c:formatCode>0.00%</c:formatCode>
                <c:ptCount val="5"/>
                <c:pt idx="0">
                  <c:v>5.6740951406723424E-2</c:v>
                </c:pt>
                <c:pt idx="1">
                  <c:v>5.3306339371814927E-2</c:v>
                </c:pt>
                <c:pt idx="2">
                  <c:v>5.3449438908385889E-2</c:v>
                </c:pt>
                <c:pt idx="3">
                  <c:v>5.329513540591397E-2</c:v>
                </c:pt>
                <c:pt idx="4">
                  <c:v>5.409223689889766E-2</c:v>
                </c:pt>
              </c:numCache>
            </c:numRef>
          </c:val>
          <c:smooth val="0"/>
          <c:extLst>
            <c:ext xmlns:c16="http://schemas.microsoft.com/office/drawing/2014/chart" uri="{C3380CC4-5D6E-409C-BE32-E72D297353CC}">
              <c16:uniqueId val="{00000003-0769-4387-ADEB-1FACA167A865}"/>
            </c:ext>
          </c:extLst>
        </c:ser>
        <c:ser>
          <c:idx val="1"/>
          <c:order val="2"/>
          <c:tx>
            <c:strRef>
              <c:f>Graphes!$X$322</c:f>
              <c:strCache>
                <c:ptCount val="1"/>
                <c:pt idx="0">
                  <c:v>0050-0500</c:v>
                </c:pt>
              </c:strCache>
            </c:strRef>
          </c:tx>
          <c:spPr>
            <a:ln w="25400">
              <a:solidFill>
                <a:schemeClr val="accent2">
                  <a:lumMod val="40000"/>
                  <a:lumOff val="60000"/>
                </a:schemeClr>
              </a:solidFill>
            </a:ln>
          </c:spPr>
          <c:marker>
            <c:symbol val="none"/>
          </c:marker>
          <c:cat>
            <c:numRef>
              <c:f>Graphes!$L$324:$L$328</c:f>
              <c:numCache>
                <c:formatCode>General</c:formatCode>
                <c:ptCount val="5"/>
                <c:pt idx="0">
                  <c:v>2012</c:v>
                </c:pt>
                <c:pt idx="1">
                  <c:v>2013</c:v>
                </c:pt>
                <c:pt idx="2">
                  <c:v>2014</c:v>
                </c:pt>
                <c:pt idx="3">
                  <c:v>2015</c:v>
                </c:pt>
                <c:pt idx="4">
                  <c:v>2016</c:v>
                </c:pt>
              </c:numCache>
            </c:numRef>
          </c:cat>
          <c:val>
            <c:numRef>
              <c:f>Graphes!$X$324:$X$328</c:f>
              <c:numCache>
                <c:formatCode>0.00%</c:formatCode>
                <c:ptCount val="5"/>
                <c:pt idx="0">
                  <c:v>5.0815315537065524E-2</c:v>
                </c:pt>
                <c:pt idx="1">
                  <c:v>5.0274342958135217E-2</c:v>
                </c:pt>
                <c:pt idx="2">
                  <c:v>5.1132093653249222E-2</c:v>
                </c:pt>
                <c:pt idx="3">
                  <c:v>5.384698446228859E-2</c:v>
                </c:pt>
                <c:pt idx="4">
                  <c:v>4.9180209701052288E-2</c:v>
                </c:pt>
              </c:numCache>
            </c:numRef>
          </c:val>
          <c:smooth val="0"/>
          <c:extLst>
            <c:ext xmlns:c16="http://schemas.microsoft.com/office/drawing/2014/chart" uri="{C3380CC4-5D6E-409C-BE32-E72D297353CC}">
              <c16:uniqueId val="{00000004-0769-4387-ADEB-1FACA167A865}"/>
            </c:ext>
          </c:extLst>
        </c:ser>
        <c:ser>
          <c:idx val="0"/>
          <c:order val="3"/>
          <c:tx>
            <c:strRef>
              <c:f>Graphes!$Y$322</c:f>
              <c:strCache>
                <c:ptCount val="1"/>
                <c:pt idx="0">
                  <c:v>0500-1000</c:v>
                </c:pt>
              </c:strCache>
            </c:strRef>
          </c:tx>
          <c:spPr>
            <a:ln w="25400">
              <a:solidFill>
                <a:schemeClr val="accent5">
                  <a:lumMod val="20000"/>
                  <a:lumOff val="80000"/>
                </a:schemeClr>
              </a:solidFill>
            </a:ln>
          </c:spPr>
          <c:marker>
            <c:symbol val="none"/>
          </c:marker>
          <c:cat>
            <c:numRef>
              <c:f>Graphes!$L$324:$L$328</c:f>
              <c:numCache>
                <c:formatCode>General</c:formatCode>
                <c:ptCount val="5"/>
                <c:pt idx="0">
                  <c:v>2012</c:v>
                </c:pt>
                <c:pt idx="1">
                  <c:v>2013</c:v>
                </c:pt>
                <c:pt idx="2">
                  <c:v>2014</c:v>
                </c:pt>
                <c:pt idx="3">
                  <c:v>2015</c:v>
                </c:pt>
                <c:pt idx="4">
                  <c:v>2016</c:v>
                </c:pt>
              </c:numCache>
            </c:numRef>
          </c:cat>
          <c:val>
            <c:numRef>
              <c:f>Graphes!$Y$324:$Y$328</c:f>
              <c:numCache>
                <c:formatCode>0.00%</c:formatCode>
                <c:ptCount val="5"/>
                <c:pt idx="0">
                  <c:v>5.9327318173179905E-2</c:v>
                </c:pt>
                <c:pt idx="1">
                  <c:v>5.6483122011247652E-2</c:v>
                </c:pt>
                <c:pt idx="2">
                  <c:v>5.2975837401367409E-2</c:v>
                </c:pt>
                <c:pt idx="3">
                  <c:v>5.4039688476055774E-2</c:v>
                </c:pt>
                <c:pt idx="4">
                  <c:v>5.4113241271118377E-2</c:v>
                </c:pt>
              </c:numCache>
            </c:numRef>
          </c:val>
          <c:smooth val="0"/>
          <c:extLst>
            <c:ext xmlns:c16="http://schemas.microsoft.com/office/drawing/2014/chart" uri="{C3380CC4-5D6E-409C-BE32-E72D297353CC}">
              <c16:uniqueId val="{00000005-0769-4387-ADEB-1FACA167A865}"/>
            </c:ext>
          </c:extLst>
        </c:ser>
        <c:ser>
          <c:idx val="9"/>
          <c:order val="5"/>
          <c:tx>
            <c:strRef>
              <c:f>Graphes!$Z$322</c:f>
              <c:strCache>
                <c:ptCount val="1"/>
                <c:pt idx="0">
                  <c:v>1000+</c:v>
                </c:pt>
              </c:strCache>
            </c:strRef>
          </c:tx>
          <c:spPr>
            <a:ln w="25400">
              <a:solidFill>
                <a:schemeClr val="tx1"/>
              </a:solidFill>
            </a:ln>
          </c:spPr>
          <c:marker>
            <c:symbol val="none"/>
          </c:marker>
          <c:cat>
            <c:numRef>
              <c:f>Graphes!$L$324:$L$328</c:f>
              <c:numCache>
                <c:formatCode>General</c:formatCode>
                <c:ptCount val="5"/>
                <c:pt idx="0">
                  <c:v>2012</c:v>
                </c:pt>
                <c:pt idx="1">
                  <c:v>2013</c:v>
                </c:pt>
                <c:pt idx="2">
                  <c:v>2014</c:v>
                </c:pt>
                <c:pt idx="3">
                  <c:v>2015</c:v>
                </c:pt>
                <c:pt idx="4">
                  <c:v>2016</c:v>
                </c:pt>
              </c:numCache>
            </c:numRef>
          </c:cat>
          <c:val>
            <c:numRef>
              <c:f>Graphes!$Z$324:$Z$328</c:f>
              <c:numCache>
                <c:formatCode>0.00%</c:formatCode>
                <c:ptCount val="5"/>
                <c:pt idx="0">
                  <c:v>8.4065543865555939E-2</c:v>
                </c:pt>
                <c:pt idx="1">
                  <c:v>8.3403134583674821E-2</c:v>
                </c:pt>
                <c:pt idx="2">
                  <c:v>8.066332837899623E-2</c:v>
                </c:pt>
                <c:pt idx="3">
                  <c:v>8.5924311431480702E-2</c:v>
                </c:pt>
                <c:pt idx="4">
                  <c:v>9.096032516982766E-2</c:v>
                </c:pt>
              </c:numCache>
            </c:numRef>
          </c:val>
          <c:smooth val="0"/>
          <c:extLst>
            <c:ext xmlns:c16="http://schemas.microsoft.com/office/drawing/2014/chart" uri="{C3380CC4-5D6E-409C-BE32-E72D297353CC}">
              <c16:uniqueId val="{00000006-0769-4387-ADEB-1FACA167A865}"/>
            </c:ext>
          </c:extLst>
        </c:ser>
        <c:dLbls>
          <c:showLegendKey val="0"/>
          <c:showVal val="0"/>
          <c:showCatName val="0"/>
          <c:showSerName val="0"/>
          <c:showPercent val="0"/>
          <c:showBubbleSize val="0"/>
        </c:dLbls>
        <c:marker val="1"/>
        <c:smooth val="0"/>
        <c:axId val="410495232"/>
        <c:axId val="410493312"/>
      </c:lineChart>
      <c:catAx>
        <c:axId val="410485504"/>
        <c:scaling>
          <c:orientation val="minMax"/>
        </c:scaling>
        <c:delete val="0"/>
        <c:axPos val="b"/>
        <c:numFmt formatCode="General" sourceLinked="0"/>
        <c:majorTickMark val="out"/>
        <c:minorTickMark val="none"/>
        <c:tickLblPos val="nextTo"/>
        <c:txPr>
          <a:bodyPr/>
          <a:lstStyle/>
          <a:p>
            <a:pPr>
              <a:defRPr sz="800"/>
            </a:pPr>
            <a:endParaRPr lang="fr-FR"/>
          </a:p>
        </c:txPr>
        <c:crossAx val="410487040"/>
        <c:crosses val="autoZero"/>
        <c:auto val="1"/>
        <c:lblAlgn val="ctr"/>
        <c:lblOffset val="100"/>
        <c:noMultiLvlLbl val="0"/>
      </c:catAx>
      <c:valAx>
        <c:axId val="410487040"/>
        <c:scaling>
          <c:orientation val="minMax"/>
          <c:min val="0"/>
        </c:scaling>
        <c:delete val="0"/>
        <c:axPos val="l"/>
        <c:majorGridlines>
          <c:spPr>
            <a:ln>
              <a:noFill/>
            </a:ln>
          </c:spPr>
        </c:majorGridlines>
        <c:title>
          <c:tx>
            <c:rich>
              <a:bodyPr rot="-5400000" vert="horz"/>
              <a:lstStyle/>
              <a:p>
                <a:pPr>
                  <a:defRPr sz="800"/>
                </a:pPr>
                <a:r>
                  <a:rPr lang="en-US" sz="800"/>
                  <a:t>(M€)</a:t>
                </a:r>
              </a:p>
            </c:rich>
          </c:tx>
          <c:overlay val="0"/>
        </c:title>
        <c:numFmt formatCode="#,##0" sourceLinked="1"/>
        <c:majorTickMark val="none"/>
        <c:minorTickMark val="none"/>
        <c:tickLblPos val="none"/>
        <c:crossAx val="410485504"/>
        <c:crosses val="autoZero"/>
        <c:crossBetween val="between"/>
      </c:valAx>
      <c:valAx>
        <c:axId val="410493312"/>
        <c:scaling>
          <c:orientation val="minMax"/>
        </c:scaling>
        <c:delete val="0"/>
        <c:axPos val="r"/>
        <c:title>
          <c:tx>
            <c:rich>
              <a:bodyPr/>
              <a:lstStyle/>
              <a:p>
                <a:pPr>
                  <a:defRPr sz="800"/>
                </a:pPr>
                <a:r>
                  <a:rPr lang="fr-FR" sz="800" baseline="0"/>
                  <a:t>EBITDA/CA</a:t>
                </a:r>
                <a:endParaRPr lang="fr-FR" sz="800"/>
              </a:p>
            </c:rich>
          </c:tx>
          <c:overlay val="0"/>
        </c:title>
        <c:numFmt formatCode="0%" sourceLinked="0"/>
        <c:majorTickMark val="out"/>
        <c:minorTickMark val="none"/>
        <c:tickLblPos val="nextTo"/>
        <c:txPr>
          <a:bodyPr/>
          <a:lstStyle/>
          <a:p>
            <a:pPr>
              <a:defRPr sz="800"/>
            </a:pPr>
            <a:endParaRPr lang="fr-FR"/>
          </a:p>
        </c:txPr>
        <c:crossAx val="410495232"/>
        <c:crosses val="max"/>
        <c:crossBetween val="between"/>
      </c:valAx>
      <c:catAx>
        <c:axId val="410495232"/>
        <c:scaling>
          <c:orientation val="minMax"/>
        </c:scaling>
        <c:delete val="1"/>
        <c:axPos val="b"/>
        <c:numFmt formatCode="General" sourceLinked="1"/>
        <c:majorTickMark val="out"/>
        <c:minorTickMark val="none"/>
        <c:tickLblPos val="nextTo"/>
        <c:crossAx val="410493312"/>
        <c:crosses val="autoZero"/>
        <c:auto val="1"/>
        <c:lblAlgn val="ctr"/>
        <c:lblOffset val="100"/>
        <c:noMultiLvlLbl val="0"/>
      </c:catAx>
    </c:plotArea>
    <c:legend>
      <c:legendPos val="b"/>
      <c:layout>
        <c:manualLayout>
          <c:xMode val="edge"/>
          <c:yMode val="edge"/>
          <c:x val="3.0349536272431397E-2"/>
          <c:y val="0.8239700042852427"/>
          <c:w val="0.88355198946139335"/>
          <c:h val="0.1504395694684085"/>
        </c:manualLayout>
      </c:layout>
      <c:overlay val="0"/>
      <c:txPr>
        <a:bodyPr/>
        <a:lstStyle/>
        <a:p>
          <a:pPr>
            <a:defRPr sz="800"/>
          </a:pPr>
          <a:endParaRPr lang="fr-FR"/>
        </a:p>
      </c:txPr>
    </c:legend>
    <c:plotVisOnly val="1"/>
    <c:dispBlanksAs val="gap"/>
    <c:showDLblsOverMax val="0"/>
  </c:chart>
  <c:spPr>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242424242424242E-2"/>
          <c:y val="3.6408168604900919E-2"/>
          <c:w val="0.86092695988758983"/>
          <c:h val="0.73372377951385381"/>
        </c:manualLayout>
      </c:layout>
      <c:barChart>
        <c:barDir val="col"/>
        <c:grouping val="stacked"/>
        <c:varyColors val="0"/>
        <c:ser>
          <c:idx val="8"/>
          <c:order val="4"/>
          <c:tx>
            <c:strRef>
              <c:f>Graphes!$N$347</c:f>
              <c:strCache>
                <c:ptCount val="1"/>
                <c:pt idx="0">
                  <c:v>CA&lt;1Md€</c:v>
                </c:pt>
              </c:strCache>
            </c:strRef>
          </c:tx>
          <c:spPr>
            <a:solidFill>
              <a:schemeClr val="accent2">
                <a:lumMod val="50000"/>
              </a:schemeClr>
            </a:solidFill>
            <a:ln>
              <a:noFill/>
            </a:ln>
          </c:spPr>
          <c:invertIfNegative val="0"/>
          <c:cat>
            <c:numRef>
              <c:f>Graphes!$L$350:$L$354</c:f>
              <c:numCache>
                <c:formatCode>General</c:formatCode>
                <c:ptCount val="5"/>
                <c:pt idx="0">
                  <c:v>2012</c:v>
                </c:pt>
                <c:pt idx="1">
                  <c:v>2013</c:v>
                </c:pt>
                <c:pt idx="2">
                  <c:v>2014</c:v>
                </c:pt>
                <c:pt idx="3">
                  <c:v>2015</c:v>
                </c:pt>
                <c:pt idx="4">
                  <c:v>2016</c:v>
                </c:pt>
              </c:numCache>
            </c:numRef>
          </c:cat>
          <c:val>
            <c:numRef>
              <c:f>Graphes!$N$356:$N$360</c:f>
              <c:numCache>
                <c:formatCode>#,##0</c:formatCode>
                <c:ptCount val="5"/>
                <c:pt idx="0">
                  <c:v>2347163.5729999989</c:v>
                </c:pt>
                <c:pt idx="1">
                  <c:v>2240617.9249999993</c:v>
                </c:pt>
                <c:pt idx="2">
                  <c:v>2395664.9439999987</c:v>
                </c:pt>
                <c:pt idx="3">
                  <c:v>2470846.0259999973</c:v>
                </c:pt>
                <c:pt idx="4">
                  <c:v>2603638.130959</c:v>
                </c:pt>
              </c:numCache>
            </c:numRef>
          </c:val>
          <c:extLst>
            <c:ext xmlns:c16="http://schemas.microsoft.com/office/drawing/2014/chart" uri="{C3380CC4-5D6E-409C-BE32-E72D297353CC}">
              <c16:uniqueId val="{00000000-3222-481D-BC17-BDBDD07063F2}"/>
            </c:ext>
          </c:extLst>
        </c:ser>
        <c:ser>
          <c:idx val="7"/>
          <c:order val="6"/>
          <c:tx>
            <c:strRef>
              <c:f>Graphes!$R$347</c:f>
              <c:strCache>
                <c:ptCount val="1"/>
                <c:pt idx="0">
                  <c:v>CA&gt;1Md€</c:v>
                </c:pt>
              </c:strCache>
            </c:strRef>
          </c:tx>
          <c:spPr>
            <a:solidFill>
              <a:schemeClr val="bg1">
                <a:lumMod val="75000"/>
              </a:schemeClr>
            </a:solidFill>
            <a:ln>
              <a:solidFill>
                <a:schemeClr val="bg1">
                  <a:lumMod val="75000"/>
                </a:schemeClr>
              </a:solidFill>
            </a:ln>
          </c:spPr>
          <c:invertIfNegative val="0"/>
          <c:cat>
            <c:numRef>
              <c:f>Graphes!$L$350:$L$354</c:f>
              <c:numCache>
                <c:formatCode>General</c:formatCode>
                <c:ptCount val="5"/>
                <c:pt idx="0">
                  <c:v>2012</c:v>
                </c:pt>
                <c:pt idx="1">
                  <c:v>2013</c:v>
                </c:pt>
                <c:pt idx="2">
                  <c:v>2014</c:v>
                </c:pt>
                <c:pt idx="3">
                  <c:v>2015</c:v>
                </c:pt>
                <c:pt idx="4">
                  <c:v>2016</c:v>
                </c:pt>
              </c:numCache>
            </c:numRef>
          </c:cat>
          <c:val>
            <c:numRef>
              <c:f>Graphes!$R$356:$R$360</c:f>
              <c:numCache>
                <c:formatCode>#,##0</c:formatCode>
                <c:ptCount val="5"/>
                <c:pt idx="0">
                  <c:v>3230910.79</c:v>
                </c:pt>
                <c:pt idx="1">
                  <c:v>3301285.2080000001</c:v>
                </c:pt>
                <c:pt idx="2">
                  <c:v>3249776.0700000003</c:v>
                </c:pt>
                <c:pt idx="3">
                  <c:v>5392649.3790000007</c:v>
                </c:pt>
                <c:pt idx="4">
                  <c:v>5464265.8130000001</c:v>
                </c:pt>
              </c:numCache>
            </c:numRef>
          </c:val>
          <c:extLst>
            <c:ext xmlns:c16="http://schemas.microsoft.com/office/drawing/2014/chart" uri="{C3380CC4-5D6E-409C-BE32-E72D297353CC}">
              <c16:uniqueId val="{00000001-3222-481D-BC17-BDBDD07063F2}"/>
            </c:ext>
          </c:extLst>
        </c:ser>
        <c:dLbls>
          <c:showLegendKey val="0"/>
          <c:showVal val="0"/>
          <c:showCatName val="0"/>
          <c:showSerName val="0"/>
          <c:showPercent val="0"/>
          <c:showBubbleSize val="0"/>
        </c:dLbls>
        <c:gapWidth val="150"/>
        <c:overlap val="100"/>
        <c:axId val="319781120"/>
        <c:axId val="319795200"/>
      </c:barChart>
      <c:lineChart>
        <c:grouping val="standard"/>
        <c:varyColors val="0"/>
        <c:ser>
          <c:idx val="4"/>
          <c:order val="0"/>
          <c:tx>
            <c:strRef>
              <c:f>Graphes!$V$348</c:f>
              <c:strCache>
                <c:ptCount val="1"/>
                <c:pt idx="0">
                  <c:v>0002-0010</c:v>
                </c:pt>
              </c:strCache>
            </c:strRef>
          </c:tx>
          <c:spPr>
            <a:ln w="25400">
              <a:solidFill>
                <a:schemeClr val="accent5">
                  <a:lumMod val="75000"/>
                </a:schemeClr>
              </a:solidFill>
            </a:ln>
          </c:spPr>
          <c:marker>
            <c:symbol val="none"/>
          </c:marker>
          <c:cat>
            <c:numRef>
              <c:f>Graphes!$L$350:$L$354</c:f>
              <c:numCache>
                <c:formatCode>General</c:formatCode>
                <c:ptCount val="5"/>
                <c:pt idx="0">
                  <c:v>2012</c:v>
                </c:pt>
                <c:pt idx="1">
                  <c:v>2013</c:v>
                </c:pt>
                <c:pt idx="2">
                  <c:v>2014</c:v>
                </c:pt>
                <c:pt idx="3">
                  <c:v>2015</c:v>
                </c:pt>
                <c:pt idx="4">
                  <c:v>2016</c:v>
                </c:pt>
              </c:numCache>
            </c:numRef>
          </c:cat>
          <c:val>
            <c:numRef>
              <c:f>Graphes!$V$350:$V$354</c:f>
              <c:numCache>
                <c:formatCode>0.00%</c:formatCode>
                <c:ptCount val="5"/>
                <c:pt idx="0">
                  <c:v>4.4927081087132371E-2</c:v>
                </c:pt>
                <c:pt idx="1">
                  <c:v>3.9013011937058022E-2</c:v>
                </c:pt>
                <c:pt idx="2">
                  <c:v>3.4491384919087827E-2</c:v>
                </c:pt>
                <c:pt idx="3">
                  <c:v>3.8674154506098665E-2</c:v>
                </c:pt>
                <c:pt idx="4">
                  <c:v>4.0689499751504994E-2</c:v>
                </c:pt>
              </c:numCache>
            </c:numRef>
          </c:val>
          <c:smooth val="0"/>
          <c:extLst>
            <c:ext xmlns:c16="http://schemas.microsoft.com/office/drawing/2014/chart" uri="{C3380CC4-5D6E-409C-BE32-E72D297353CC}">
              <c16:uniqueId val="{00000002-3222-481D-BC17-BDBDD07063F2}"/>
            </c:ext>
          </c:extLst>
        </c:ser>
        <c:ser>
          <c:idx val="5"/>
          <c:order val="1"/>
          <c:tx>
            <c:strRef>
              <c:f>Graphes!$W$348</c:f>
              <c:strCache>
                <c:ptCount val="1"/>
                <c:pt idx="0">
                  <c:v>0010-0050</c:v>
                </c:pt>
              </c:strCache>
            </c:strRef>
          </c:tx>
          <c:spPr>
            <a:ln w="25400">
              <a:solidFill>
                <a:schemeClr val="accent5">
                  <a:lumMod val="20000"/>
                  <a:lumOff val="80000"/>
                </a:schemeClr>
              </a:solidFill>
              <a:prstDash val="solid"/>
            </a:ln>
          </c:spPr>
          <c:marker>
            <c:symbol val="none"/>
          </c:marker>
          <c:cat>
            <c:numRef>
              <c:f>Graphes!$L$350:$L$354</c:f>
              <c:numCache>
                <c:formatCode>General</c:formatCode>
                <c:ptCount val="5"/>
                <c:pt idx="0">
                  <c:v>2012</c:v>
                </c:pt>
                <c:pt idx="1">
                  <c:v>2013</c:v>
                </c:pt>
                <c:pt idx="2">
                  <c:v>2014</c:v>
                </c:pt>
                <c:pt idx="3">
                  <c:v>2015</c:v>
                </c:pt>
                <c:pt idx="4">
                  <c:v>2016</c:v>
                </c:pt>
              </c:numCache>
            </c:numRef>
          </c:cat>
          <c:val>
            <c:numRef>
              <c:f>Graphes!$W$350:$W$354</c:f>
              <c:numCache>
                <c:formatCode>0.00%</c:formatCode>
                <c:ptCount val="5"/>
                <c:pt idx="0">
                  <c:v>2.8801350545399923E-2</c:v>
                </c:pt>
                <c:pt idx="1">
                  <c:v>3.295436193816309E-2</c:v>
                </c:pt>
                <c:pt idx="2">
                  <c:v>3.1240528896937975E-2</c:v>
                </c:pt>
                <c:pt idx="3">
                  <c:v>2.8681094094110959E-2</c:v>
                </c:pt>
                <c:pt idx="4">
                  <c:v>3.3684453288911974E-2</c:v>
                </c:pt>
              </c:numCache>
            </c:numRef>
          </c:val>
          <c:smooth val="0"/>
          <c:extLst>
            <c:ext xmlns:c16="http://schemas.microsoft.com/office/drawing/2014/chart" uri="{C3380CC4-5D6E-409C-BE32-E72D297353CC}">
              <c16:uniqueId val="{00000003-3222-481D-BC17-BDBDD07063F2}"/>
            </c:ext>
          </c:extLst>
        </c:ser>
        <c:ser>
          <c:idx val="1"/>
          <c:order val="2"/>
          <c:tx>
            <c:strRef>
              <c:f>Graphes!$X$348</c:f>
              <c:strCache>
                <c:ptCount val="1"/>
                <c:pt idx="0">
                  <c:v>0050-0500</c:v>
                </c:pt>
              </c:strCache>
            </c:strRef>
          </c:tx>
          <c:spPr>
            <a:ln w="25400">
              <a:solidFill>
                <a:schemeClr val="accent2">
                  <a:lumMod val="40000"/>
                  <a:lumOff val="60000"/>
                </a:schemeClr>
              </a:solidFill>
            </a:ln>
          </c:spPr>
          <c:marker>
            <c:symbol val="none"/>
          </c:marker>
          <c:cat>
            <c:numRef>
              <c:f>Graphes!$L$350:$L$354</c:f>
              <c:numCache>
                <c:formatCode>General</c:formatCode>
                <c:ptCount val="5"/>
                <c:pt idx="0">
                  <c:v>2012</c:v>
                </c:pt>
                <c:pt idx="1">
                  <c:v>2013</c:v>
                </c:pt>
                <c:pt idx="2">
                  <c:v>2014</c:v>
                </c:pt>
                <c:pt idx="3">
                  <c:v>2015</c:v>
                </c:pt>
                <c:pt idx="4">
                  <c:v>2016</c:v>
                </c:pt>
              </c:numCache>
            </c:numRef>
          </c:cat>
          <c:val>
            <c:numRef>
              <c:f>Graphes!$X$350:$X$354</c:f>
              <c:numCache>
                <c:formatCode>0.00%</c:formatCode>
                <c:ptCount val="5"/>
                <c:pt idx="0">
                  <c:v>2.7461222439237907E-2</c:v>
                </c:pt>
                <c:pt idx="1">
                  <c:v>2.814690819250593E-2</c:v>
                </c:pt>
                <c:pt idx="2">
                  <c:v>3.0039529378829578E-2</c:v>
                </c:pt>
                <c:pt idx="3">
                  <c:v>3.0163221013044722E-2</c:v>
                </c:pt>
                <c:pt idx="4">
                  <c:v>2.9893198146378572E-2</c:v>
                </c:pt>
              </c:numCache>
            </c:numRef>
          </c:val>
          <c:smooth val="0"/>
          <c:extLst>
            <c:ext xmlns:c16="http://schemas.microsoft.com/office/drawing/2014/chart" uri="{C3380CC4-5D6E-409C-BE32-E72D297353CC}">
              <c16:uniqueId val="{00000004-3222-481D-BC17-BDBDD07063F2}"/>
            </c:ext>
          </c:extLst>
        </c:ser>
        <c:ser>
          <c:idx val="0"/>
          <c:order val="3"/>
          <c:tx>
            <c:strRef>
              <c:f>Graphes!$Y$348</c:f>
              <c:strCache>
                <c:ptCount val="1"/>
                <c:pt idx="0">
                  <c:v>0500-1000</c:v>
                </c:pt>
              </c:strCache>
            </c:strRef>
          </c:tx>
          <c:spPr>
            <a:ln w="25400">
              <a:solidFill>
                <a:schemeClr val="bg1">
                  <a:lumMod val="65000"/>
                </a:schemeClr>
              </a:solidFill>
            </a:ln>
          </c:spPr>
          <c:marker>
            <c:symbol val="none"/>
          </c:marker>
          <c:cat>
            <c:numRef>
              <c:f>Graphes!$L$350:$L$354</c:f>
              <c:numCache>
                <c:formatCode>General</c:formatCode>
                <c:ptCount val="5"/>
                <c:pt idx="0">
                  <c:v>2012</c:v>
                </c:pt>
                <c:pt idx="1">
                  <c:v>2013</c:v>
                </c:pt>
                <c:pt idx="2">
                  <c:v>2014</c:v>
                </c:pt>
                <c:pt idx="3">
                  <c:v>2015</c:v>
                </c:pt>
                <c:pt idx="4">
                  <c:v>2016</c:v>
                </c:pt>
              </c:numCache>
            </c:numRef>
          </c:cat>
          <c:val>
            <c:numRef>
              <c:f>Graphes!$Y$350:$Y$354</c:f>
              <c:numCache>
                <c:formatCode>0.00%</c:formatCode>
                <c:ptCount val="5"/>
                <c:pt idx="0">
                  <c:v>4.0431397696015961E-2</c:v>
                </c:pt>
                <c:pt idx="1">
                  <c:v>2.1808296577514596E-2</c:v>
                </c:pt>
                <c:pt idx="2">
                  <c:v>3.3800201044888178E-2</c:v>
                </c:pt>
                <c:pt idx="3">
                  <c:v>3.8525393695685563E-2</c:v>
                </c:pt>
                <c:pt idx="4">
                  <c:v>3.8974047362876345E-2</c:v>
                </c:pt>
              </c:numCache>
            </c:numRef>
          </c:val>
          <c:smooth val="0"/>
          <c:extLst>
            <c:ext xmlns:c16="http://schemas.microsoft.com/office/drawing/2014/chart" uri="{C3380CC4-5D6E-409C-BE32-E72D297353CC}">
              <c16:uniqueId val="{00000005-3222-481D-BC17-BDBDD07063F2}"/>
            </c:ext>
          </c:extLst>
        </c:ser>
        <c:ser>
          <c:idx val="9"/>
          <c:order val="5"/>
          <c:tx>
            <c:strRef>
              <c:f>Graphes!$Z$348</c:f>
              <c:strCache>
                <c:ptCount val="1"/>
                <c:pt idx="0">
                  <c:v>1000+</c:v>
                </c:pt>
              </c:strCache>
            </c:strRef>
          </c:tx>
          <c:spPr>
            <a:ln w="25400">
              <a:solidFill>
                <a:schemeClr val="tx1"/>
              </a:solidFill>
            </a:ln>
          </c:spPr>
          <c:marker>
            <c:symbol val="none"/>
          </c:marker>
          <c:cat>
            <c:numRef>
              <c:f>Graphes!$L$350:$L$354</c:f>
              <c:numCache>
                <c:formatCode>General</c:formatCode>
                <c:ptCount val="5"/>
                <c:pt idx="0">
                  <c:v>2012</c:v>
                </c:pt>
                <c:pt idx="1">
                  <c:v>2013</c:v>
                </c:pt>
                <c:pt idx="2">
                  <c:v>2014</c:v>
                </c:pt>
                <c:pt idx="3">
                  <c:v>2015</c:v>
                </c:pt>
                <c:pt idx="4">
                  <c:v>2016</c:v>
                </c:pt>
              </c:numCache>
            </c:numRef>
          </c:cat>
          <c:val>
            <c:numRef>
              <c:f>Graphes!$Z$350:$Z$354</c:f>
              <c:numCache>
                <c:formatCode>0.00%</c:formatCode>
                <c:ptCount val="5"/>
                <c:pt idx="0">
                  <c:v>3.2883455981354205E-2</c:v>
                </c:pt>
                <c:pt idx="1">
                  <c:v>3.2057461692733075E-2</c:v>
                </c:pt>
                <c:pt idx="2">
                  <c:v>3.2326481237464941E-2</c:v>
                </c:pt>
                <c:pt idx="3">
                  <c:v>5.2803582103771472E-2</c:v>
                </c:pt>
                <c:pt idx="4">
                  <c:v>5.2461646747481834E-2</c:v>
                </c:pt>
              </c:numCache>
            </c:numRef>
          </c:val>
          <c:smooth val="0"/>
          <c:extLst>
            <c:ext xmlns:c16="http://schemas.microsoft.com/office/drawing/2014/chart" uri="{C3380CC4-5D6E-409C-BE32-E72D297353CC}">
              <c16:uniqueId val="{00000006-3222-481D-BC17-BDBDD07063F2}"/>
            </c:ext>
          </c:extLst>
        </c:ser>
        <c:dLbls>
          <c:showLegendKey val="0"/>
          <c:showVal val="0"/>
          <c:showCatName val="0"/>
          <c:showSerName val="0"/>
          <c:showPercent val="0"/>
          <c:showBubbleSize val="0"/>
        </c:dLbls>
        <c:marker val="1"/>
        <c:smooth val="0"/>
        <c:axId val="322387968"/>
        <c:axId val="319797120"/>
      </c:lineChart>
      <c:catAx>
        <c:axId val="319781120"/>
        <c:scaling>
          <c:orientation val="minMax"/>
        </c:scaling>
        <c:delete val="0"/>
        <c:axPos val="b"/>
        <c:numFmt formatCode="General" sourceLinked="0"/>
        <c:majorTickMark val="out"/>
        <c:minorTickMark val="none"/>
        <c:tickLblPos val="nextTo"/>
        <c:crossAx val="319795200"/>
        <c:crosses val="autoZero"/>
        <c:auto val="1"/>
        <c:lblAlgn val="ctr"/>
        <c:lblOffset val="100"/>
        <c:noMultiLvlLbl val="0"/>
      </c:catAx>
      <c:valAx>
        <c:axId val="319795200"/>
        <c:scaling>
          <c:orientation val="minMax"/>
          <c:min val="0"/>
        </c:scaling>
        <c:delete val="0"/>
        <c:axPos val="l"/>
        <c:majorGridlines>
          <c:spPr>
            <a:ln>
              <a:noFill/>
            </a:ln>
          </c:spPr>
        </c:majorGridlines>
        <c:title>
          <c:tx>
            <c:rich>
              <a:bodyPr rot="-5400000" vert="horz"/>
              <a:lstStyle/>
              <a:p>
                <a:pPr>
                  <a:defRPr/>
                </a:pPr>
                <a:r>
                  <a:rPr lang="en-US"/>
                  <a:t>(M€)</a:t>
                </a:r>
              </a:p>
            </c:rich>
          </c:tx>
          <c:overlay val="0"/>
        </c:title>
        <c:numFmt formatCode="#,##0" sourceLinked="1"/>
        <c:majorTickMark val="none"/>
        <c:minorTickMark val="none"/>
        <c:tickLblPos val="none"/>
        <c:crossAx val="319781120"/>
        <c:crosses val="autoZero"/>
        <c:crossBetween val="between"/>
      </c:valAx>
      <c:valAx>
        <c:axId val="319797120"/>
        <c:scaling>
          <c:orientation val="minMax"/>
        </c:scaling>
        <c:delete val="0"/>
        <c:axPos val="r"/>
        <c:title>
          <c:tx>
            <c:rich>
              <a:bodyPr/>
              <a:lstStyle/>
              <a:p>
                <a:pPr>
                  <a:defRPr/>
                </a:pPr>
                <a:r>
                  <a:rPr lang="fr-FR" baseline="0"/>
                  <a:t>Flux d'investissement / CA</a:t>
                </a:r>
                <a:endParaRPr lang="fr-FR"/>
              </a:p>
            </c:rich>
          </c:tx>
          <c:overlay val="0"/>
        </c:title>
        <c:numFmt formatCode="0%" sourceLinked="0"/>
        <c:majorTickMark val="out"/>
        <c:minorTickMark val="none"/>
        <c:tickLblPos val="nextTo"/>
        <c:crossAx val="322387968"/>
        <c:crosses val="max"/>
        <c:crossBetween val="between"/>
      </c:valAx>
      <c:catAx>
        <c:axId val="322387968"/>
        <c:scaling>
          <c:orientation val="minMax"/>
        </c:scaling>
        <c:delete val="1"/>
        <c:axPos val="b"/>
        <c:numFmt formatCode="General" sourceLinked="1"/>
        <c:majorTickMark val="out"/>
        <c:minorTickMark val="none"/>
        <c:tickLblPos val="nextTo"/>
        <c:crossAx val="319797120"/>
        <c:crosses val="autoZero"/>
        <c:auto val="1"/>
        <c:lblAlgn val="ctr"/>
        <c:lblOffset val="100"/>
        <c:noMultiLvlLbl val="0"/>
      </c:catAx>
    </c:plotArea>
    <c:legend>
      <c:legendPos val="b"/>
      <c:layout>
        <c:manualLayout>
          <c:xMode val="edge"/>
          <c:yMode val="edge"/>
          <c:x val="2.3840650113378728E-2"/>
          <c:y val="0.86254535136424915"/>
          <c:w val="0.88355198946139335"/>
          <c:h val="0.10045335242185637"/>
        </c:manualLayout>
      </c:layout>
      <c:overlay val="0"/>
      <c:txPr>
        <a:bodyPr/>
        <a:lstStyle/>
        <a:p>
          <a:pPr>
            <a:defRPr sz="800"/>
          </a:pPr>
          <a:endParaRPr lang="fr-FR"/>
        </a:p>
      </c:txPr>
    </c:legend>
    <c:plotVisOnly val="1"/>
    <c:dispBlanksAs val="gap"/>
    <c:showDLblsOverMax val="0"/>
  </c:chart>
  <c:spPr>
    <a:ln>
      <a:no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5270718026279907"/>
          <c:y val="0.14627077240454964"/>
          <c:w val="0.29258160078173129"/>
          <c:h val="0.7157052657910421"/>
        </c:manualLayout>
      </c:layout>
      <c:pieChart>
        <c:varyColors val="1"/>
        <c:ser>
          <c:idx val="0"/>
          <c:order val="0"/>
          <c:dPt>
            <c:idx val="0"/>
            <c:bubble3D val="0"/>
            <c:spPr>
              <a:solidFill>
                <a:srgbClr val="92D050"/>
              </a:solidFill>
            </c:spPr>
            <c:extLst>
              <c:ext xmlns:c16="http://schemas.microsoft.com/office/drawing/2014/chart" uri="{C3380CC4-5D6E-409C-BE32-E72D297353CC}">
                <c16:uniqueId val="{00000001-6677-4620-80FA-2FD0546B5513}"/>
              </c:ext>
            </c:extLst>
          </c:dPt>
          <c:dPt>
            <c:idx val="1"/>
            <c:bubble3D val="0"/>
            <c:spPr>
              <a:solidFill>
                <a:schemeClr val="accent6">
                  <a:lumMod val="40000"/>
                  <a:lumOff val="60000"/>
                </a:schemeClr>
              </a:solidFill>
            </c:spPr>
            <c:extLst>
              <c:ext xmlns:c16="http://schemas.microsoft.com/office/drawing/2014/chart" uri="{C3380CC4-5D6E-409C-BE32-E72D297353CC}">
                <c16:uniqueId val="{00000003-6677-4620-80FA-2FD0546B5513}"/>
              </c:ext>
            </c:extLst>
          </c:dPt>
          <c:dPt>
            <c:idx val="2"/>
            <c:bubble3D val="0"/>
            <c:spPr>
              <a:solidFill>
                <a:srgbClr val="00B0F0"/>
              </a:solidFill>
            </c:spPr>
            <c:extLst>
              <c:ext xmlns:c16="http://schemas.microsoft.com/office/drawing/2014/chart" uri="{C3380CC4-5D6E-409C-BE32-E72D297353CC}">
                <c16:uniqueId val="{00000005-6677-4620-80FA-2FD0546B5513}"/>
              </c:ext>
            </c:extLst>
          </c:dPt>
          <c:dPt>
            <c:idx val="3"/>
            <c:bubble3D val="0"/>
            <c:spPr>
              <a:solidFill>
                <a:schemeClr val="accent5">
                  <a:lumMod val="40000"/>
                  <a:lumOff val="60000"/>
                </a:schemeClr>
              </a:solidFill>
            </c:spPr>
            <c:extLst>
              <c:ext xmlns:c16="http://schemas.microsoft.com/office/drawing/2014/chart" uri="{C3380CC4-5D6E-409C-BE32-E72D297353CC}">
                <c16:uniqueId val="{00000007-6677-4620-80FA-2FD0546B5513}"/>
              </c:ext>
            </c:extLst>
          </c:dPt>
          <c:dPt>
            <c:idx val="4"/>
            <c:bubble3D val="0"/>
            <c:spPr>
              <a:solidFill>
                <a:srgbClr val="7030A0"/>
              </a:solidFill>
            </c:spPr>
            <c:extLst>
              <c:ext xmlns:c16="http://schemas.microsoft.com/office/drawing/2014/chart" uri="{C3380CC4-5D6E-409C-BE32-E72D297353CC}">
                <c16:uniqueId val="{00000009-6677-4620-80FA-2FD0546B5513}"/>
              </c:ext>
            </c:extLst>
          </c:dPt>
          <c:dPt>
            <c:idx val="5"/>
            <c:bubble3D val="0"/>
            <c:spPr>
              <a:solidFill>
                <a:schemeClr val="tx1"/>
              </a:solidFill>
            </c:spPr>
            <c:extLst>
              <c:ext xmlns:c16="http://schemas.microsoft.com/office/drawing/2014/chart" uri="{C3380CC4-5D6E-409C-BE32-E72D297353CC}">
                <c16:uniqueId val="{0000000C-6D9E-454F-BEF1-66F85BE53FB6}"/>
              </c:ext>
            </c:extLst>
          </c:dPt>
          <c:dPt>
            <c:idx val="6"/>
            <c:bubble3D val="0"/>
            <c:spPr>
              <a:solidFill>
                <a:schemeClr val="bg1">
                  <a:lumMod val="65000"/>
                </a:schemeClr>
              </a:solidFill>
            </c:spPr>
            <c:extLst>
              <c:ext xmlns:c16="http://schemas.microsoft.com/office/drawing/2014/chart" uri="{C3380CC4-5D6E-409C-BE32-E72D297353CC}">
                <c16:uniqueId val="{0000000D-6677-4620-80FA-2FD0546B5513}"/>
              </c:ext>
            </c:extLst>
          </c:dPt>
          <c:dLbls>
            <c:spPr>
              <a:noFill/>
              <a:ln>
                <a:noFill/>
              </a:ln>
              <a:effectLst/>
            </c:spPr>
            <c:txPr>
              <a:bodyPr/>
              <a:lstStyle/>
              <a:p>
                <a:pPr>
                  <a:defRPr b="1"/>
                </a:pPr>
                <a:endParaRPr lang="fr-FR"/>
              </a:p>
            </c:txPr>
            <c:dLblPos val="outEnd"/>
            <c:showLegendKey val="0"/>
            <c:showVal val="0"/>
            <c:showCatName val="0"/>
            <c:showSerName val="0"/>
            <c:showPercent val="1"/>
            <c:showBubbleSize val="0"/>
            <c:showLeaderLines val="1"/>
            <c:extLst>
              <c:ext xmlns:c15="http://schemas.microsoft.com/office/drawing/2012/chart" uri="{CE6537A1-D6FC-4f65-9D91-7224C49458BB}"/>
            </c:extLst>
          </c:dLbls>
          <c:cat>
            <c:strRef>
              <c:f>Graphes!$O$1064:$O$1071</c:f>
              <c:strCache>
                <c:ptCount val="7"/>
                <c:pt idx="0">
                  <c:v>FL</c:v>
                </c:pt>
                <c:pt idx="1">
                  <c:v>GRAIN</c:v>
                </c:pt>
                <c:pt idx="2">
                  <c:v>LAIT</c:v>
                </c:pt>
                <c:pt idx="3">
                  <c:v>VIANDES</c:v>
                </c:pt>
                <c:pt idx="4">
                  <c:v>VINS&amp;SP</c:v>
                </c:pt>
                <c:pt idx="5">
                  <c:v>SUCRE</c:v>
                </c:pt>
                <c:pt idx="6">
                  <c:v>Autres</c:v>
                </c:pt>
              </c:strCache>
              <c:extLst/>
            </c:strRef>
          </c:cat>
          <c:val>
            <c:numRef>
              <c:f>Graphes!$P$1064:$P$1071</c:f>
              <c:numCache>
                <c:formatCode>#,##0</c:formatCode>
                <c:ptCount val="7"/>
                <c:pt idx="0">
                  <c:v>1752237.6710000008</c:v>
                </c:pt>
                <c:pt idx="1">
                  <c:v>8393105.1730000004</c:v>
                </c:pt>
                <c:pt idx="2">
                  <c:v>8625470.1300000008</c:v>
                </c:pt>
                <c:pt idx="3">
                  <c:v>1453427.1579999989</c:v>
                </c:pt>
                <c:pt idx="4">
                  <c:v>19003334.557</c:v>
                </c:pt>
                <c:pt idx="5">
                  <c:v>4566907.88</c:v>
                </c:pt>
                <c:pt idx="6">
                  <c:v>1338177.5419999997</c:v>
                </c:pt>
              </c:numCache>
              <c:extLst/>
            </c:numRef>
          </c:val>
          <c:extLst>
            <c:ext xmlns:c16="http://schemas.microsoft.com/office/drawing/2014/chart" uri="{C3380CC4-5D6E-409C-BE32-E72D297353CC}">
              <c16:uniqueId val="{0000000E-6677-4620-80FA-2FD0546B5513}"/>
            </c:ext>
          </c:extLst>
        </c:ser>
        <c:dLbls>
          <c:dLblPos val="outEnd"/>
          <c:showLegendKey val="0"/>
          <c:showVal val="1"/>
          <c:showCatName val="0"/>
          <c:showSerName val="0"/>
          <c:showPercent val="0"/>
          <c:showBubbleSize val="0"/>
          <c:showLeaderLines val="1"/>
        </c:dLbls>
        <c:firstSliceAng val="0"/>
      </c:pieChart>
    </c:plotArea>
    <c:legend>
      <c:legendPos val="b"/>
      <c:layout>
        <c:manualLayout>
          <c:xMode val="edge"/>
          <c:yMode val="edge"/>
          <c:x val="0.74480187176172341"/>
          <c:y val="7.8322574179826437E-2"/>
          <c:w val="0.25519812823827653"/>
          <c:h val="0.78482437068994815"/>
        </c:manualLayout>
      </c:layout>
      <c:overlay val="0"/>
    </c:legend>
    <c:plotVisOnly val="1"/>
    <c:dispBlanksAs val="gap"/>
    <c:showDLblsOverMax val="0"/>
  </c:chart>
  <c:spPr>
    <a:ln>
      <a:no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8760112512751103E-2"/>
          <c:y val="0.12691510979066842"/>
          <c:w val="0.87953851087252932"/>
          <c:h val="0.62319361355405545"/>
        </c:manualLayout>
      </c:layout>
      <c:scatterChart>
        <c:scatterStyle val="lineMarker"/>
        <c:varyColors val="0"/>
        <c:ser>
          <c:idx val="2"/>
          <c:order val="0"/>
          <c:tx>
            <c:strRef>
              <c:f>[1]Graphes!$O$720</c:f>
              <c:strCache>
                <c:ptCount val="1"/>
                <c:pt idx="0">
                  <c:v>AUTRES</c:v>
                </c:pt>
              </c:strCache>
            </c:strRef>
          </c:tx>
          <c:spPr>
            <a:ln w="25400">
              <a:noFill/>
            </a:ln>
          </c:spPr>
          <c:marker>
            <c:symbol val="square"/>
            <c:size val="7"/>
            <c:spPr>
              <a:solidFill>
                <a:schemeClr val="bg1">
                  <a:lumMod val="65000"/>
                </a:schemeClr>
              </a:solidFill>
              <a:ln>
                <a:solidFill>
                  <a:schemeClr val="bg1">
                    <a:lumMod val="65000"/>
                  </a:schemeClr>
                </a:solidFill>
              </a:ln>
            </c:spPr>
          </c:marker>
          <c:xVal>
            <c:numRef>
              <c:f>[1]Graphes!$N$722</c:f>
              <c:numCache>
                <c:formatCode>General</c:formatCode>
                <c:ptCount val="1"/>
                <c:pt idx="0">
                  <c:v>3.5061818986099933</c:v>
                </c:pt>
              </c:numCache>
            </c:numRef>
          </c:xVal>
          <c:yVal>
            <c:numRef>
              <c:f>[1]Graphes!$O$722</c:f>
              <c:numCache>
                <c:formatCode>General</c:formatCode>
                <c:ptCount val="1"/>
                <c:pt idx="0">
                  <c:v>0.63016088654642632</c:v>
                </c:pt>
              </c:numCache>
            </c:numRef>
          </c:yVal>
          <c:smooth val="0"/>
          <c:extLst>
            <c:ext xmlns:c16="http://schemas.microsoft.com/office/drawing/2014/chart" uri="{C3380CC4-5D6E-409C-BE32-E72D297353CC}">
              <c16:uniqueId val="{00000000-9E73-4B0D-9948-CE803CCACED2}"/>
            </c:ext>
          </c:extLst>
        </c:ser>
        <c:ser>
          <c:idx val="15"/>
          <c:order val="1"/>
          <c:tx>
            <c:strRef>
              <c:f>[1]Graphes!$R$720</c:f>
              <c:strCache>
                <c:ptCount val="1"/>
                <c:pt idx="0">
                  <c:v>FL</c:v>
                </c:pt>
              </c:strCache>
            </c:strRef>
          </c:tx>
          <c:spPr>
            <a:ln w="25400">
              <a:noFill/>
            </a:ln>
          </c:spPr>
          <c:marker>
            <c:symbol val="square"/>
            <c:size val="7"/>
            <c:spPr>
              <a:solidFill>
                <a:srgbClr val="00B050"/>
              </a:solidFill>
              <a:ln>
                <a:solidFill>
                  <a:srgbClr val="00B050"/>
                </a:solidFill>
              </a:ln>
            </c:spPr>
          </c:marker>
          <c:xVal>
            <c:numRef>
              <c:f>[1]Graphes!$Q$722</c:f>
              <c:numCache>
                <c:formatCode>General</c:formatCode>
                <c:ptCount val="1"/>
                <c:pt idx="0">
                  <c:v>2.7011293925053836</c:v>
                </c:pt>
              </c:numCache>
            </c:numRef>
          </c:xVal>
          <c:yVal>
            <c:numRef>
              <c:f>[1]Graphes!$R$722</c:f>
              <c:numCache>
                <c:formatCode>General</c:formatCode>
                <c:ptCount val="1"/>
                <c:pt idx="0">
                  <c:v>0.65736268202098525</c:v>
                </c:pt>
              </c:numCache>
            </c:numRef>
          </c:yVal>
          <c:smooth val="0"/>
          <c:extLst>
            <c:ext xmlns:c16="http://schemas.microsoft.com/office/drawing/2014/chart" uri="{C3380CC4-5D6E-409C-BE32-E72D297353CC}">
              <c16:uniqueId val="{00000001-9E73-4B0D-9948-CE803CCACED2}"/>
            </c:ext>
          </c:extLst>
        </c:ser>
        <c:ser>
          <c:idx val="3"/>
          <c:order val="2"/>
          <c:tx>
            <c:strRef>
              <c:f>[1]Graphes!$U$720</c:f>
              <c:strCache>
                <c:ptCount val="1"/>
                <c:pt idx="0">
                  <c:v>GRAIN</c:v>
                </c:pt>
              </c:strCache>
            </c:strRef>
          </c:tx>
          <c:spPr>
            <a:ln w="25400">
              <a:noFill/>
            </a:ln>
            <a:effectLst/>
          </c:spPr>
          <c:marker>
            <c:symbol val="square"/>
            <c:size val="7"/>
            <c:spPr>
              <a:solidFill>
                <a:schemeClr val="accent6">
                  <a:lumMod val="75000"/>
                </a:schemeClr>
              </a:solidFill>
              <a:ln>
                <a:solidFill>
                  <a:schemeClr val="accent6">
                    <a:lumMod val="75000"/>
                  </a:schemeClr>
                </a:solidFill>
              </a:ln>
            </c:spPr>
          </c:marker>
          <c:xVal>
            <c:numRef>
              <c:f>[1]Graphes!$T$722</c:f>
              <c:numCache>
                <c:formatCode>General</c:formatCode>
                <c:ptCount val="1"/>
                <c:pt idx="0">
                  <c:v>3.2149486305811688</c:v>
                </c:pt>
              </c:numCache>
            </c:numRef>
          </c:xVal>
          <c:yVal>
            <c:numRef>
              <c:f>[1]Graphes!$U$722</c:f>
              <c:numCache>
                <c:formatCode>General</c:formatCode>
                <c:ptCount val="1"/>
                <c:pt idx="0">
                  <c:v>0.63118100920801257</c:v>
                </c:pt>
              </c:numCache>
            </c:numRef>
          </c:yVal>
          <c:smooth val="0"/>
          <c:extLst>
            <c:ext xmlns:c16="http://schemas.microsoft.com/office/drawing/2014/chart" uri="{C3380CC4-5D6E-409C-BE32-E72D297353CC}">
              <c16:uniqueId val="{00000002-9E73-4B0D-9948-CE803CCACED2}"/>
            </c:ext>
          </c:extLst>
        </c:ser>
        <c:ser>
          <c:idx val="0"/>
          <c:order val="3"/>
          <c:tx>
            <c:strRef>
              <c:f>[1]Graphes!$X$720</c:f>
              <c:strCache>
                <c:ptCount val="1"/>
                <c:pt idx="0">
                  <c:v>LAIT</c:v>
                </c:pt>
              </c:strCache>
            </c:strRef>
          </c:tx>
          <c:spPr>
            <a:ln w="25400">
              <a:noFill/>
            </a:ln>
          </c:spPr>
          <c:marker>
            <c:symbol val="square"/>
            <c:size val="7"/>
            <c:spPr>
              <a:solidFill>
                <a:srgbClr val="00B0F0"/>
              </a:solidFill>
              <a:ln>
                <a:solidFill>
                  <a:srgbClr val="00B0F0"/>
                </a:solidFill>
              </a:ln>
            </c:spPr>
          </c:marker>
          <c:xVal>
            <c:numRef>
              <c:f>[1]Graphes!$W$722</c:f>
              <c:numCache>
                <c:formatCode>General</c:formatCode>
                <c:ptCount val="1"/>
                <c:pt idx="0">
                  <c:v>1.7009488345194954</c:v>
                </c:pt>
              </c:numCache>
            </c:numRef>
          </c:xVal>
          <c:yVal>
            <c:numRef>
              <c:f>[1]Graphes!$X$722</c:f>
              <c:numCache>
                <c:formatCode>General</c:formatCode>
                <c:ptCount val="1"/>
                <c:pt idx="0">
                  <c:v>0.60142187895164212</c:v>
                </c:pt>
              </c:numCache>
            </c:numRef>
          </c:yVal>
          <c:smooth val="0"/>
          <c:extLst>
            <c:ext xmlns:c16="http://schemas.microsoft.com/office/drawing/2014/chart" uri="{C3380CC4-5D6E-409C-BE32-E72D297353CC}">
              <c16:uniqueId val="{00000003-9E73-4B0D-9948-CE803CCACED2}"/>
            </c:ext>
          </c:extLst>
        </c:ser>
        <c:ser>
          <c:idx val="5"/>
          <c:order val="4"/>
          <c:tx>
            <c:strRef>
              <c:f>[1]Graphes!$AA$720</c:f>
              <c:strCache>
                <c:ptCount val="1"/>
                <c:pt idx="0">
                  <c:v>VIANDES</c:v>
                </c:pt>
              </c:strCache>
            </c:strRef>
          </c:tx>
          <c:spPr>
            <a:ln w="25400">
              <a:noFill/>
            </a:ln>
          </c:spPr>
          <c:marker>
            <c:symbol val="square"/>
            <c:size val="7"/>
            <c:spPr>
              <a:solidFill>
                <a:srgbClr val="E933E0"/>
              </a:solidFill>
              <a:ln>
                <a:solidFill>
                  <a:srgbClr val="E933E0"/>
                </a:solidFill>
              </a:ln>
            </c:spPr>
          </c:marker>
          <c:xVal>
            <c:numRef>
              <c:f>[1]Graphes!$Z$722</c:f>
              <c:numCache>
                <c:formatCode>General</c:formatCode>
                <c:ptCount val="1"/>
                <c:pt idx="0">
                  <c:v>0.79162507291609052</c:v>
                </c:pt>
              </c:numCache>
            </c:numRef>
          </c:xVal>
          <c:yVal>
            <c:numRef>
              <c:f>[1]Graphes!$AA$722</c:f>
              <c:numCache>
                <c:formatCode>General</c:formatCode>
                <c:ptCount val="1"/>
                <c:pt idx="0">
                  <c:v>0.65171097150502466</c:v>
                </c:pt>
              </c:numCache>
            </c:numRef>
          </c:yVal>
          <c:smooth val="0"/>
          <c:extLst>
            <c:ext xmlns:c16="http://schemas.microsoft.com/office/drawing/2014/chart" uri="{C3380CC4-5D6E-409C-BE32-E72D297353CC}">
              <c16:uniqueId val="{00000004-9E73-4B0D-9948-CE803CCACED2}"/>
            </c:ext>
          </c:extLst>
        </c:ser>
        <c:ser>
          <c:idx val="1"/>
          <c:order val="5"/>
          <c:tx>
            <c:strRef>
              <c:f>[1]Graphes!$AD$720</c:f>
              <c:strCache>
                <c:ptCount val="1"/>
                <c:pt idx="0">
                  <c:v>VINS</c:v>
                </c:pt>
              </c:strCache>
            </c:strRef>
          </c:tx>
          <c:spPr>
            <a:ln w="25400">
              <a:noFill/>
            </a:ln>
          </c:spPr>
          <c:marker>
            <c:spPr>
              <a:solidFill>
                <a:srgbClr val="7030A0"/>
              </a:solidFill>
              <a:ln>
                <a:solidFill>
                  <a:srgbClr val="7030A0"/>
                </a:solidFill>
              </a:ln>
            </c:spPr>
          </c:marker>
          <c:xVal>
            <c:numRef>
              <c:f>[1]Graphes!$AC$722</c:f>
              <c:numCache>
                <c:formatCode>General</c:formatCode>
                <c:ptCount val="1"/>
                <c:pt idx="0">
                  <c:v>4.9659342741321595</c:v>
                </c:pt>
              </c:numCache>
            </c:numRef>
          </c:xVal>
          <c:yVal>
            <c:numRef>
              <c:f>[1]Graphes!$AD$722</c:f>
              <c:numCache>
                <c:formatCode>General</c:formatCode>
                <c:ptCount val="1"/>
                <c:pt idx="0">
                  <c:v>0.56529126007922814</c:v>
                </c:pt>
              </c:numCache>
            </c:numRef>
          </c:yVal>
          <c:smooth val="0"/>
          <c:extLst>
            <c:ext xmlns:c16="http://schemas.microsoft.com/office/drawing/2014/chart" uri="{C3380CC4-5D6E-409C-BE32-E72D297353CC}">
              <c16:uniqueId val="{00000005-9E73-4B0D-9948-CE803CCACED2}"/>
            </c:ext>
          </c:extLst>
        </c:ser>
        <c:ser>
          <c:idx val="4"/>
          <c:order val="6"/>
          <c:tx>
            <c:strRef>
              <c:f>[1]Graphes!$AG$720</c:f>
              <c:strCache>
                <c:ptCount val="1"/>
                <c:pt idx="0">
                  <c:v>SPIRITUEUX</c:v>
                </c:pt>
              </c:strCache>
            </c:strRef>
          </c:tx>
          <c:spPr>
            <a:ln w="25400">
              <a:noFill/>
            </a:ln>
          </c:spPr>
          <c:marker>
            <c:symbol val="square"/>
            <c:size val="7"/>
            <c:spPr>
              <a:solidFill>
                <a:schemeClr val="tx1"/>
              </a:solidFill>
              <a:ln>
                <a:solidFill>
                  <a:sysClr val="windowText" lastClr="000000"/>
                </a:solidFill>
              </a:ln>
            </c:spPr>
          </c:marker>
          <c:xVal>
            <c:numRef>
              <c:f>[1]Graphes!$AF$722</c:f>
              <c:numCache>
                <c:formatCode>General</c:formatCode>
                <c:ptCount val="1"/>
                <c:pt idx="0">
                  <c:v>3.0380238360556211</c:v>
                </c:pt>
              </c:numCache>
            </c:numRef>
          </c:xVal>
          <c:yVal>
            <c:numRef>
              <c:f>[1]Graphes!$AG$722</c:f>
              <c:numCache>
                <c:formatCode>General</c:formatCode>
                <c:ptCount val="1"/>
                <c:pt idx="0">
                  <c:v>0.49739336777501142</c:v>
                </c:pt>
              </c:numCache>
            </c:numRef>
          </c:yVal>
          <c:smooth val="0"/>
          <c:extLst>
            <c:ext xmlns:c16="http://schemas.microsoft.com/office/drawing/2014/chart" uri="{C3380CC4-5D6E-409C-BE32-E72D297353CC}">
              <c16:uniqueId val="{00000006-9E73-4B0D-9948-CE803CCACED2}"/>
            </c:ext>
          </c:extLst>
        </c:ser>
        <c:ser>
          <c:idx val="6"/>
          <c:order val="7"/>
          <c:tx>
            <c:strRef>
              <c:f>[1]Graphes!$AJ$720</c:f>
              <c:strCache>
                <c:ptCount val="1"/>
                <c:pt idx="0">
                  <c:v>IAA</c:v>
                </c:pt>
              </c:strCache>
            </c:strRef>
          </c:tx>
          <c:spPr>
            <a:ln w="28575">
              <a:noFill/>
            </a:ln>
          </c:spPr>
          <c:marker>
            <c:spPr>
              <a:solidFill>
                <a:srgbClr val="FF0000"/>
              </a:solidFill>
              <a:ln>
                <a:solidFill>
                  <a:srgbClr val="FF0000"/>
                </a:solidFill>
              </a:ln>
            </c:spPr>
          </c:marker>
          <c:xVal>
            <c:numRef>
              <c:f>[1]Graphes!$AI$722</c:f>
              <c:numCache>
                <c:formatCode>General</c:formatCode>
                <c:ptCount val="1"/>
                <c:pt idx="0">
                  <c:v>2.8458736345609528</c:v>
                </c:pt>
              </c:numCache>
            </c:numRef>
          </c:xVal>
          <c:yVal>
            <c:numRef>
              <c:f>[1]Graphes!$AJ$722</c:f>
              <c:numCache>
                <c:formatCode>General</c:formatCode>
                <c:ptCount val="1"/>
                <c:pt idx="0">
                  <c:v>0.60875329879291784</c:v>
                </c:pt>
              </c:numCache>
            </c:numRef>
          </c:yVal>
          <c:smooth val="0"/>
          <c:extLst>
            <c:ext xmlns:c16="http://schemas.microsoft.com/office/drawing/2014/chart" uri="{C3380CC4-5D6E-409C-BE32-E72D297353CC}">
              <c16:uniqueId val="{00000007-9E73-4B0D-9948-CE803CCACED2}"/>
            </c:ext>
          </c:extLst>
        </c:ser>
        <c:dLbls>
          <c:showLegendKey val="0"/>
          <c:showVal val="0"/>
          <c:showCatName val="0"/>
          <c:showSerName val="0"/>
          <c:showPercent val="0"/>
          <c:showBubbleSize val="0"/>
        </c:dLbls>
        <c:axId val="156236416"/>
        <c:axId val="159118848"/>
      </c:scatterChart>
      <c:valAx>
        <c:axId val="156236416"/>
        <c:scaling>
          <c:orientation val="minMax"/>
        </c:scaling>
        <c:delete val="0"/>
        <c:axPos val="b"/>
        <c:title>
          <c:tx>
            <c:rich>
              <a:bodyPr/>
              <a:lstStyle/>
              <a:p>
                <a:pPr>
                  <a:defRPr sz="900"/>
                </a:pPr>
                <a:r>
                  <a:rPr lang="en-US" sz="900"/>
                  <a:t>leverage</a:t>
                </a:r>
              </a:p>
            </c:rich>
          </c:tx>
          <c:layout>
            <c:manualLayout>
              <c:xMode val="edge"/>
              <c:yMode val="edge"/>
              <c:x val="0.47922920180585993"/>
              <c:y val="0.8133409713768659"/>
            </c:manualLayout>
          </c:layout>
          <c:overlay val="0"/>
        </c:title>
        <c:numFmt formatCode="#,##0" sourceLinked="0"/>
        <c:majorTickMark val="out"/>
        <c:minorTickMark val="none"/>
        <c:tickLblPos val="nextTo"/>
        <c:txPr>
          <a:bodyPr/>
          <a:lstStyle/>
          <a:p>
            <a:pPr>
              <a:defRPr sz="800"/>
            </a:pPr>
            <a:endParaRPr lang="fr-FR"/>
          </a:p>
        </c:txPr>
        <c:crossAx val="159118848"/>
        <c:crosses val="autoZero"/>
        <c:crossBetween val="midCat"/>
      </c:valAx>
      <c:valAx>
        <c:axId val="159118848"/>
        <c:scaling>
          <c:orientation val="minMax"/>
          <c:min val="0.30000000000000004"/>
        </c:scaling>
        <c:delete val="0"/>
        <c:axPos val="l"/>
        <c:title>
          <c:tx>
            <c:rich>
              <a:bodyPr rot="-5400000" vert="horz"/>
              <a:lstStyle/>
              <a:p>
                <a:pPr>
                  <a:defRPr sz="800"/>
                </a:pPr>
                <a:r>
                  <a:rPr lang="en-US" sz="800" baseline="0"/>
                  <a:t>Taux d'amortissement des immos corporelles</a:t>
                </a:r>
                <a:endParaRPr lang="en-US" sz="800"/>
              </a:p>
            </c:rich>
          </c:tx>
          <c:overlay val="0"/>
        </c:title>
        <c:numFmt formatCode="0%" sourceLinked="0"/>
        <c:majorTickMark val="out"/>
        <c:minorTickMark val="none"/>
        <c:tickLblPos val="nextTo"/>
        <c:crossAx val="156236416"/>
        <c:crosses val="autoZero"/>
        <c:crossBetween val="midCat"/>
      </c:valAx>
      <c:spPr>
        <a:noFill/>
        <a:ln w="25400">
          <a:noFill/>
        </a:ln>
      </c:spPr>
    </c:plotArea>
    <c:legend>
      <c:legendPos val="b"/>
      <c:overlay val="0"/>
      <c:txPr>
        <a:bodyPr/>
        <a:lstStyle/>
        <a:p>
          <a:pPr>
            <a:defRPr sz="800"/>
          </a:pPr>
          <a:endParaRPr lang="fr-FR"/>
        </a:p>
      </c:txPr>
    </c:legend>
    <c:plotVisOnly val="1"/>
    <c:dispBlanksAs val="gap"/>
    <c:showDLblsOverMax val="0"/>
  </c:chart>
  <c:spPr>
    <a:ln>
      <a:no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Graphes!$L$835</c:f>
              <c:strCache>
                <c:ptCount val="1"/>
                <c:pt idx="0">
                  <c:v>faible</c:v>
                </c:pt>
              </c:strCache>
            </c:strRef>
          </c:tx>
          <c:spPr>
            <a:solidFill>
              <a:srgbClr val="006666"/>
            </a:solidFill>
            <a:ln>
              <a:noFill/>
            </a:ln>
            <a:effectLst/>
          </c:spPr>
          <c:invertIfNegative val="0"/>
          <c:dLbls>
            <c:spPr>
              <a:noFill/>
              <a:ln>
                <a:noFill/>
              </a:ln>
              <a:effectLst/>
            </c:spPr>
            <c:txPr>
              <a:bodyPr rot="0" spcFirstLastPara="1" vertOverflow="ellipsis" vert="horz" wrap="square" anchor="ctr" anchorCtr="1"/>
              <a:lstStyle/>
              <a:p>
                <a:pPr>
                  <a:defRPr sz="800" b="1"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Graphes!$M$828:$Q$828</c:f>
              <c:numCache>
                <c:formatCode>General</c:formatCode>
                <c:ptCount val="5"/>
                <c:pt idx="0">
                  <c:v>2012</c:v>
                </c:pt>
                <c:pt idx="1">
                  <c:v>2013</c:v>
                </c:pt>
                <c:pt idx="2">
                  <c:v>2014</c:v>
                </c:pt>
                <c:pt idx="3">
                  <c:v>2015</c:v>
                </c:pt>
                <c:pt idx="4">
                  <c:v>2016</c:v>
                </c:pt>
              </c:numCache>
            </c:numRef>
          </c:cat>
          <c:val>
            <c:numRef>
              <c:f>Graphes!$M$835:$Q$835</c:f>
              <c:numCache>
                <c:formatCode>0.0%</c:formatCode>
                <c:ptCount val="5"/>
                <c:pt idx="0">
                  <c:v>0.42181391712275212</c:v>
                </c:pt>
                <c:pt idx="1">
                  <c:v>0.43679060665362035</c:v>
                </c:pt>
                <c:pt idx="2">
                  <c:v>0.46528050215770889</c:v>
                </c:pt>
                <c:pt idx="3">
                  <c:v>0.47587289132993332</c:v>
                </c:pt>
                <c:pt idx="4">
                  <c:v>0.48469387755102039</c:v>
                </c:pt>
              </c:numCache>
            </c:numRef>
          </c:val>
          <c:extLst>
            <c:ext xmlns:c16="http://schemas.microsoft.com/office/drawing/2014/chart" uri="{C3380CC4-5D6E-409C-BE32-E72D297353CC}">
              <c16:uniqueId val="{00000000-C2CC-41AB-8B36-FED3F5995D20}"/>
            </c:ext>
          </c:extLst>
        </c:ser>
        <c:ser>
          <c:idx val="1"/>
          <c:order val="1"/>
          <c:tx>
            <c:strRef>
              <c:f>Graphes!$L$836</c:f>
              <c:strCache>
                <c:ptCount val="1"/>
                <c:pt idx="0">
                  <c:v>moyen </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800" b="1" i="0" u="none" strike="noStrike" kern="1200" baseline="0">
                    <a:solidFill>
                      <a:schemeClr val="dk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Graphes!$M$828:$Q$828</c:f>
              <c:numCache>
                <c:formatCode>General</c:formatCode>
                <c:ptCount val="5"/>
                <c:pt idx="0">
                  <c:v>2012</c:v>
                </c:pt>
                <c:pt idx="1">
                  <c:v>2013</c:v>
                </c:pt>
                <c:pt idx="2">
                  <c:v>2014</c:v>
                </c:pt>
                <c:pt idx="3">
                  <c:v>2015</c:v>
                </c:pt>
                <c:pt idx="4">
                  <c:v>2016</c:v>
                </c:pt>
              </c:numCache>
            </c:numRef>
          </c:cat>
          <c:val>
            <c:numRef>
              <c:f>Graphes!$M$836:$Q$836</c:f>
              <c:numCache>
                <c:formatCode>0.0%</c:formatCode>
                <c:ptCount val="5"/>
                <c:pt idx="0">
                  <c:v>0.45777951524628618</c:v>
                </c:pt>
                <c:pt idx="1">
                  <c:v>0.44931506849315067</c:v>
                </c:pt>
                <c:pt idx="2">
                  <c:v>0.43468026677128285</c:v>
                </c:pt>
                <c:pt idx="3">
                  <c:v>0.44252648097293057</c:v>
                </c:pt>
                <c:pt idx="4">
                  <c:v>0.4195447409733124</c:v>
                </c:pt>
              </c:numCache>
            </c:numRef>
          </c:val>
          <c:extLst>
            <c:ext xmlns:c16="http://schemas.microsoft.com/office/drawing/2014/chart" uri="{C3380CC4-5D6E-409C-BE32-E72D297353CC}">
              <c16:uniqueId val="{00000001-C2CC-41AB-8B36-FED3F5995D20}"/>
            </c:ext>
          </c:extLst>
        </c:ser>
        <c:ser>
          <c:idx val="2"/>
          <c:order val="2"/>
          <c:tx>
            <c:strRef>
              <c:f>Graphes!$L$837</c:f>
              <c:strCache>
                <c:ptCount val="1"/>
                <c:pt idx="0">
                  <c:v>fort </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800" b="1"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Graphes!$M$828:$Q$828</c:f>
              <c:numCache>
                <c:formatCode>General</c:formatCode>
                <c:ptCount val="5"/>
                <c:pt idx="0">
                  <c:v>2012</c:v>
                </c:pt>
                <c:pt idx="1">
                  <c:v>2013</c:v>
                </c:pt>
                <c:pt idx="2">
                  <c:v>2014</c:v>
                </c:pt>
                <c:pt idx="3">
                  <c:v>2015</c:v>
                </c:pt>
                <c:pt idx="4">
                  <c:v>2016</c:v>
                </c:pt>
              </c:numCache>
            </c:numRef>
          </c:cat>
          <c:val>
            <c:numRef>
              <c:f>Graphes!$M$837:$Q$837</c:f>
              <c:numCache>
                <c:formatCode>0.0%</c:formatCode>
                <c:ptCount val="5"/>
                <c:pt idx="0">
                  <c:v>0.12040656763096169</c:v>
                </c:pt>
                <c:pt idx="1">
                  <c:v>0.11389432485322896</c:v>
                </c:pt>
                <c:pt idx="2">
                  <c:v>0.10003923107100823</c:v>
                </c:pt>
                <c:pt idx="3">
                  <c:v>8.1600627697136136E-2</c:v>
                </c:pt>
                <c:pt idx="4">
                  <c:v>9.5761381475667193E-2</c:v>
                </c:pt>
              </c:numCache>
            </c:numRef>
          </c:val>
          <c:extLst>
            <c:ext xmlns:c16="http://schemas.microsoft.com/office/drawing/2014/chart" uri="{C3380CC4-5D6E-409C-BE32-E72D297353CC}">
              <c16:uniqueId val="{00000002-C2CC-41AB-8B36-FED3F5995D20}"/>
            </c:ext>
          </c:extLst>
        </c:ser>
        <c:dLbls>
          <c:dLblPos val="ctr"/>
          <c:showLegendKey val="0"/>
          <c:showVal val="1"/>
          <c:showCatName val="0"/>
          <c:showSerName val="0"/>
          <c:showPercent val="0"/>
          <c:showBubbleSize val="0"/>
        </c:dLbls>
        <c:gapWidth val="150"/>
        <c:overlap val="100"/>
        <c:axId val="409356928"/>
        <c:axId val="409358720"/>
      </c:barChart>
      <c:catAx>
        <c:axId val="409356928"/>
        <c:scaling>
          <c:orientation val="minMax"/>
        </c:scaling>
        <c:delete val="0"/>
        <c:axPos val="b"/>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800" b="0" i="0" u="none" strike="noStrike" kern="1200" baseline="0">
                <a:solidFill>
                  <a:schemeClr val="dk1"/>
                </a:solidFill>
                <a:latin typeface="+mn-lt"/>
                <a:ea typeface="+mn-ea"/>
                <a:cs typeface="+mn-cs"/>
              </a:defRPr>
            </a:pPr>
            <a:endParaRPr lang="fr-FR"/>
          </a:p>
        </c:txPr>
        <c:crossAx val="409358720"/>
        <c:crosses val="autoZero"/>
        <c:auto val="1"/>
        <c:lblAlgn val="ctr"/>
        <c:lblOffset val="100"/>
        <c:noMultiLvlLbl val="0"/>
      </c:catAx>
      <c:valAx>
        <c:axId val="409358720"/>
        <c:scaling>
          <c:orientation val="minMax"/>
        </c:scaling>
        <c:delete val="0"/>
        <c:axPos val="l"/>
        <c:numFmt formatCode="0%"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800" b="0" i="0" u="none" strike="noStrike" kern="1200" baseline="0">
                <a:solidFill>
                  <a:schemeClr val="dk1"/>
                </a:solidFill>
                <a:latin typeface="+mn-lt"/>
                <a:ea typeface="+mn-ea"/>
                <a:cs typeface="+mn-cs"/>
              </a:defRPr>
            </a:pPr>
            <a:endParaRPr lang="fr-FR"/>
          </a:p>
        </c:txPr>
        <c:crossAx val="4093569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dk1"/>
              </a:solidFill>
              <a:latin typeface="+mn-lt"/>
              <a:ea typeface="+mn-ea"/>
              <a:cs typeface="+mn-cs"/>
            </a:defRPr>
          </a:pPr>
          <a:endParaRPr lang="fr-FR"/>
        </a:p>
      </c:txPr>
    </c:legend>
    <c:plotVisOnly val="1"/>
    <c:dispBlanksAs val="gap"/>
    <c:showDLblsOverMax val="0"/>
  </c:chart>
  <c:spPr>
    <a:solidFill>
      <a:schemeClr val="lt1"/>
    </a:solidFill>
    <a:ln w="25400" cap="flat" cmpd="sng" algn="ctr">
      <a:noFill/>
      <a:prstDash val="solid"/>
    </a:ln>
    <a:effectLst/>
  </c:spPr>
  <c:txPr>
    <a:bodyPr/>
    <a:lstStyle/>
    <a:p>
      <a:pPr>
        <a:defRPr sz="800">
          <a:solidFill>
            <a:schemeClr val="dk1"/>
          </a:solidFill>
          <a:latin typeface="+mn-lt"/>
          <a:ea typeface="+mn-ea"/>
          <a:cs typeface="+mn-cs"/>
        </a:defRPr>
      </a:pPr>
      <a:endParaRPr lang="fr-FR"/>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Graphes!$L$866</c:f>
              <c:strCache>
                <c:ptCount val="1"/>
                <c:pt idx="0">
                  <c:v>faible</c:v>
                </c:pt>
              </c:strCache>
            </c:strRef>
          </c:tx>
          <c:spPr>
            <a:solidFill>
              <a:srgbClr val="006666"/>
            </a:solidFill>
            <a:ln>
              <a:noFill/>
            </a:ln>
            <a:effectLst/>
          </c:spPr>
          <c:invertIfNegative val="0"/>
          <c:dLbls>
            <c:spPr>
              <a:noFill/>
              <a:ln>
                <a:noFill/>
              </a:ln>
              <a:effectLst/>
            </c:spPr>
            <c:txPr>
              <a:bodyPr rot="0" spcFirstLastPara="1" vertOverflow="ellipsis" vert="horz" wrap="square" anchor="ctr" anchorCtr="1"/>
              <a:lstStyle/>
              <a:p>
                <a:pPr>
                  <a:defRPr sz="800" b="1"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Graphes!$M$859:$Q$859</c:f>
              <c:strCache>
                <c:ptCount val="5"/>
                <c:pt idx="0">
                  <c:v>0002-0010</c:v>
                </c:pt>
                <c:pt idx="1">
                  <c:v>0010-0050</c:v>
                </c:pt>
                <c:pt idx="2">
                  <c:v>0050-0500</c:v>
                </c:pt>
                <c:pt idx="3">
                  <c:v>0500-1000</c:v>
                </c:pt>
                <c:pt idx="4">
                  <c:v>1000+</c:v>
                </c:pt>
              </c:strCache>
            </c:strRef>
          </c:cat>
          <c:val>
            <c:numRef>
              <c:f>Graphes!$M$866:$Q$866</c:f>
              <c:numCache>
                <c:formatCode>0.0%</c:formatCode>
                <c:ptCount val="5"/>
                <c:pt idx="0">
                  <c:v>0.45123626373626374</c:v>
                </c:pt>
                <c:pt idx="1">
                  <c:v>0.4642857142857143</c:v>
                </c:pt>
                <c:pt idx="2">
                  <c:v>0.67588932806324109</c:v>
                </c:pt>
                <c:pt idx="3">
                  <c:v>0.81818181818181823</c:v>
                </c:pt>
                <c:pt idx="4">
                  <c:v>0.75757575757575757</c:v>
                </c:pt>
              </c:numCache>
            </c:numRef>
          </c:val>
          <c:extLst>
            <c:ext xmlns:c16="http://schemas.microsoft.com/office/drawing/2014/chart" uri="{C3380CC4-5D6E-409C-BE32-E72D297353CC}">
              <c16:uniqueId val="{00000000-C776-4311-B4E5-B3A582E8589B}"/>
            </c:ext>
          </c:extLst>
        </c:ser>
        <c:ser>
          <c:idx val="1"/>
          <c:order val="1"/>
          <c:tx>
            <c:strRef>
              <c:f>Graphes!$L$867</c:f>
              <c:strCache>
                <c:ptCount val="1"/>
                <c:pt idx="0">
                  <c:v>moyen </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anchor="ctr" anchorCtr="1"/>
              <a:lstStyle/>
              <a:p>
                <a:pPr>
                  <a:defRPr sz="800" b="1" i="0" u="none" strike="noStrike" kern="1200" baseline="0">
                    <a:solidFill>
                      <a:schemeClr val="dk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Graphes!$M$859:$Q$859</c:f>
              <c:strCache>
                <c:ptCount val="5"/>
                <c:pt idx="0">
                  <c:v>0002-0010</c:v>
                </c:pt>
                <c:pt idx="1">
                  <c:v>0010-0050</c:v>
                </c:pt>
                <c:pt idx="2">
                  <c:v>0050-0500</c:v>
                </c:pt>
                <c:pt idx="3">
                  <c:v>0500-1000</c:v>
                </c:pt>
                <c:pt idx="4">
                  <c:v>1000+</c:v>
                </c:pt>
              </c:strCache>
            </c:strRef>
          </c:cat>
          <c:val>
            <c:numRef>
              <c:f>Graphes!$M$867:$Q$867</c:f>
              <c:numCache>
                <c:formatCode>0.0%</c:formatCode>
                <c:ptCount val="5"/>
                <c:pt idx="0">
                  <c:v>0.45192307692307693</c:v>
                </c:pt>
                <c:pt idx="1">
                  <c:v>0.4375</c:v>
                </c:pt>
                <c:pt idx="2">
                  <c:v>0.22529644268774704</c:v>
                </c:pt>
                <c:pt idx="3">
                  <c:v>0.13636363636363635</c:v>
                </c:pt>
                <c:pt idx="4">
                  <c:v>0.24242424242424243</c:v>
                </c:pt>
              </c:numCache>
            </c:numRef>
          </c:val>
          <c:extLst>
            <c:ext xmlns:c16="http://schemas.microsoft.com/office/drawing/2014/chart" uri="{C3380CC4-5D6E-409C-BE32-E72D297353CC}">
              <c16:uniqueId val="{00000001-C776-4311-B4E5-B3A582E8589B}"/>
            </c:ext>
          </c:extLst>
        </c:ser>
        <c:ser>
          <c:idx val="2"/>
          <c:order val="2"/>
          <c:tx>
            <c:strRef>
              <c:f>Graphes!$L$868</c:f>
              <c:strCache>
                <c:ptCount val="1"/>
                <c:pt idx="0">
                  <c:v>fort </c:v>
                </c:pt>
              </c:strCache>
            </c:strRef>
          </c:tx>
          <c:spPr>
            <a:solidFill>
              <a:schemeClr val="accent5"/>
            </a:solidFill>
            <a:ln>
              <a:noFill/>
            </a:ln>
            <a:effectLst/>
          </c:spPr>
          <c:invertIfNegative val="0"/>
          <c:dLbls>
            <c:dLbl>
              <c:idx val="4"/>
              <c:layout>
                <c:manualLayout>
                  <c:x val="-3.5720724686312873E-3"/>
                  <c:y val="1.7811520454030148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776-4311-B4E5-B3A582E8589B}"/>
                </c:ext>
              </c:extLst>
            </c:dLbl>
            <c:spPr>
              <a:noFill/>
              <a:ln>
                <a:noFill/>
              </a:ln>
              <a:effectLst/>
            </c:spPr>
            <c:txPr>
              <a:bodyPr rot="0" spcFirstLastPara="1" vertOverflow="ellipsis" vert="horz" wrap="square" anchor="ctr" anchorCtr="1"/>
              <a:lstStyle/>
              <a:p>
                <a:pPr>
                  <a:defRPr sz="800" b="1"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Graphes!$M$859:$Q$859</c:f>
              <c:strCache>
                <c:ptCount val="5"/>
                <c:pt idx="0">
                  <c:v>0002-0010</c:v>
                </c:pt>
                <c:pt idx="1">
                  <c:v>0010-0050</c:v>
                </c:pt>
                <c:pt idx="2">
                  <c:v>0050-0500</c:v>
                </c:pt>
                <c:pt idx="3">
                  <c:v>0500-1000</c:v>
                </c:pt>
                <c:pt idx="4">
                  <c:v>1000+</c:v>
                </c:pt>
              </c:strCache>
            </c:strRef>
          </c:cat>
          <c:val>
            <c:numRef>
              <c:f>Graphes!$M$868:$Q$868</c:f>
              <c:numCache>
                <c:formatCode>0.0%</c:formatCode>
                <c:ptCount val="5"/>
                <c:pt idx="0">
                  <c:v>9.6840659340659344E-2</c:v>
                </c:pt>
                <c:pt idx="1">
                  <c:v>9.8214285714285712E-2</c:v>
                </c:pt>
                <c:pt idx="2">
                  <c:v>9.8814229249011856E-2</c:v>
                </c:pt>
                <c:pt idx="3">
                  <c:v>4.5454545454545456E-2</c:v>
                </c:pt>
                <c:pt idx="4">
                  <c:v>0</c:v>
                </c:pt>
              </c:numCache>
            </c:numRef>
          </c:val>
          <c:extLst>
            <c:ext xmlns:c16="http://schemas.microsoft.com/office/drawing/2014/chart" uri="{C3380CC4-5D6E-409C-BE32-E72D297353CC}">
              <c16:uniqueId val="{00000002-C776-4311-B4E5-B3A582E8589B}"/>
            </c:ext>
          </c:extLst>
        </c:ser>
        <c:dLbls>
          <c:dLblPos val="ctr"/>
          <c:showLegendKey val="0"/>
          <c:showVal val="1"/>
          <c:showCatName val="0"/>
          <c:showSerName val="0"/>
          <c:showPercent val="0"/>
          <c:showBubbleSize val="0"/>
        </c:dLbls>
        <c:gapWidth val="150"/>
        <c:overlap val="100"/>
        <c:axId val="331492352"/>
        <c:axId val="331602560"/>
      </c:barChart>
      <c:catAx>
        <c:axId val="331492352"/>
        <c:scaling>
          <c:orientation val="minMax"/>
        </c:scaling>
        <c:delete val="0"/>
        <c:axPos val="b"/>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800" b="0" i="0" u="none" strike="noStrike" kern="1200" baseline="0">
                <a:solidFill>
                  <a:schemeClr val="dk1"/>
                </a:solidFill>
                <a:latin typeface="+mn-lt"/>
                <a:ea typeface="+mn-ea"/>
                <a:cs typeface="+mn-cs"/>
              </a:defRPr>
            </a:pPr>
            <a:endParaRPr lang="fr-FR"/>
          </a:p>
        </c:txPr>
        <c:crossAx val="331602560"/>
        <c:crosses val="autoZero"/>
        <c:auto val="1"/>
        <c:lblAlgn val="ctr"/>
        <c:lblOffset val="100"/>
        <c:noMultiLvlLbl val="0"/>
      </c:catAx>
      <c:valAx>
        <c:axId val="331602560"/>
        <c:scaling>
          <c:orientation val="minMax"/>
        </c:scaling>
        <c:delete val="0"/>
        <c:axPos val="l"/>
        <c:numFmt formatCode="0%"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800" b="0" i="0" u="none" strike="noStrike" kern="1200" baseline="0">
                <a:solidFill>
                  <a:schemeClr val="dk1"/>
                </a:solidFill>
                <a:latin typeface="+mn-lt"/>
                <a:ea typeface="+mn-ea"/>
                <a:cs typeface="+mn-cs"/>
              </a:defRPr>
            </a:pPr>
            <a:endParaRPr lang="fr-FR"/>
          </a:p>
        </c:txPr>
        <c:crossAx val="3314923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800" b="0" i="0" u="none" strike="noStrike" kern="1200" baseline="0">
              <a:solidFill>
                <a:schemeClr val="dk1"/>
              </a:solidFill>
              <a:latin typeface="+mn-lt"/>
              <a:ea typeface="+mn-ea"/>
              <a:cs typeface="+mn-cs"/>
            </a:defRPr>
          </a:pPr>
          <a:endParaRPr lang="fr-FR"/>
        </a:p>
      </c:txPr>
    </c:legend>
    <c:plotVisOnly val="1"/>
    <c:dispBlanksAs val="gap"/>
    <c:showDLblsOverMax val="0"/>
  </c:chart>
  <c:spPr>
    <a:solidFill>
      <a:schemeClr val="lt1"/>
    </a:solidFill>
    <a:ln w="25400" cap="flat" cmpd="sng" algn="ctr">
      <a:noFill/>
      <a:prstDash val="solid"/>
    </a:ln>
    <a:effectLst/>
  </c:spPr>
  <c:txPr>
    <a:bodyPr/>
    <a:lstStyle/>
    <a:p>
      <a:pPr>
        <a:defRPr sz="800">
          <a:solidFill>
            <a:schemeClr val="dk1"/>
          </a:solidFill>
          <a:latin typeface="+mn-lt"/>
          <a:ea typeface="+mn-ea"/>
          <a:cs typeface="+mn-cs"/>
        </a:defRPr>
      </a:pPr>
      <a:endParaRPr lang="fr-FR"/>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Graphes!$L$899</c:f>
              <c:strCache>
                <c:ptCount val="1"/>
                <c:pt idx="0">
                  <c:v>faible</c:v>
                </c:pt>
              </c:strCache>
            </c:strRef>
          </c:tx>
          <c:spPr>
            <a:solidFill>
              <a:srgbClr val="006666"/>
            </a:solidFill>
            <a:ln>
              <a:noFill/>
            </a:ln>
            <a:effectLst/>
          </c:spPr>
          <c:invertIfNegative val="0"/>
          <c:dLbls>
            <c:spPr>
              <a:noFill/>
              <a:ln>
                <a:noFill/>
              </a:ln>
              <a:effectLst/>
            </c:spPr>
            <c:txPr>
              <a:bodyPr rot="0" spcFirstLastPara="1" vertOverflow="ellipsis" vert="horz" wrap="square" anchor="ctr" anchorCtr="1"/>
              <a:lstStyle/>
              <a:p>
                <a:pPr>
                  <a:defRPr sz="800" b="1" i="0" u="none" strike="noStrike" kern="1200" baseline="0">
                    <a:solidFill>
                      <a:schemeClr val="tx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Graphes!$M$892:$R$892</c:f>
              <c:strCache>
                <c:ptCount val="6"/>
                <c:pt idx="0">
                  <c:v>AUTRES IAA</c:v>
                </c:pt>
                <c:pt idx="1">
                  <c:v>FL</c:v>
                </c:pt>
                <c:pt idx="2">
                  <c:v>GRAIN</c:v>
                </c:pt>
                <c:pt idx="3">
                  <c:v>LAIT</c:v>
                </c:pt>
                <c:pt idx="4">
                  <c:v>VIANDES</c:v>
                </c:pt>
                <c:pt idx="5">
                  <c:v>V&amp;S</c:v>
                </c:pt>
              </c:strCache>
            </c:strRef>
          </c:cat>
          <c:val>
            <c:numRef>
              <c:f>Graphes!$M$899:$R$899</c:f>
              <c:numCache>
                <c:formatCode>0.0%</c:formatCode>
                <c:ptCount val="6"/>
                <c:pt idx="0">
                  <c:v>0.51666666666666672</c:v>
                </c:pt>
                <c:pt idx="1">
                  <c:v>0.47674418604651164</c:v>
                </c:pt>
                <c:pt idx="2">
                  <c:v>0.50595238095238093</c:v>
                </c:pt>
                <c:pt idx="3">
                  <c:v>0.67326732673267331</c:v>
                </c:pt>
                <c:pt idx="4">
                  <c:v>0.592741935483871</c:v>
                </c:pt>
                <c:pt idx="5">
                  <c:v>0.39789473684210525</c:v>
                </c:pt>
              </c:numCache>
            </c:numRef>
          </c:val>
          <c:extLst>
            <c:ext xmlns:c16="http://schemas.microsoft.com/office/drawing/2014/chart" uri="{C3380CC4-5D6E-409C-BE32-E72D297353CC}">
              <c16:uniqueId val="{00000000-8046-489E-85B2-3D6C4265CF11}"/>
            </c:ext>
          </c:extLst>
        </c:ser>
        <c:ser>
          <c:idx val="1"/>
          <c:order val="1"/>
          <c:tx>
            <c:strRef>
              <c:f>Graphes!$L$900</c:f>
              <c:strCache>
                <c:ptCount val="1"/>
                <c:pt idx="0">
                  <c:v>moyen </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800" b="1" i="0" u="none" strike="noStrike" kern="1200" baseline="0">
                    <a:solidFill>
                      <a:schemeClr val="dk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Graphes!$M$892:$R$892</c:f>
              <c:strCache>
                <c:ptCount val="6"/>
                <c:pt idx="0">
                  <c:v>AUTRES IAA</c:v>
                </c:pt>
                <c:pt idx="1">
                  <c:v>FL</c:v>
                </c:pt>
                <c:pt idx="2">
                  <c:v>GRAIN</c:v>
                </c:pt>
                <c:pt idx="3">
                  <c:v>LAIT</c:v>
                </c:pt>
                <c:pt idx="4">
                  <c:v>VIANDES</c:v>
                </c:pt>
                <c:pt idx="5">
                  <c:v>V&amp;S</c:v>
                </c:pt>
              </c:strCache>
            </c:strRef>
          </c:cat>
          <c:val>
            <c:numRef>
              <c:f>Graphes!$M$900:$R$900</c:f>
              <c:numCache>
                <c:formatCode>0.0%</c:formatCode>
                <c:ptCount val="6"/>
                <c:pt idx="0">
                  <c:v>0.37333333333333335</c:v>
                </c:pt>
                <c:pt idx="1">
                  <c:v>0.41569767441860467</c:v>
                </c:pt>
                <c:pt idx="2">
                  <c:v>0.44444444444444442</c:v>
                </c:pt>
                <c:pt idx="3">
                  <c:v>0.29207920792079206</c:v>
                </c:pt>
                <c:pt idx="4">
                  <c:v>0.27016129032258063</c:v>
                </c:pt>
                <c:pt idx="5">
                  <c:v>0.48842105263157892</c:v>
                </c:pt>
              </c:numCache>
            </c:numRef>
          </c:val>
          <c:extLst>
            <c:ext xmlns:c16="http://schemas.microsoft.com/office/drawing/2014/chart" uri="{C3380CC4-5D6E-409C-BE32-E72D297353CC}">
              <c16:uniqueId val="{00000001-8046-489E-85B2-3D6C4265CF11}"/>
            </c:ext>
          </c:extLst>
        </c:ser>
        <c:ser>
          <c:idx val="2"/>
          <c:order val="2"/>
          <c:tx>
            <c:strRef>
              <c:f>Graphes!$L$895</c:f>
              <c:strCache>
                <c:ptCount val="1"/>
                <c:pt idx="0">
                  <c:v>fort </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800" b="1" i="0" u="none" strike="noStrike" kern="1200" baseline="0">
                    <a:solidFill>
                      <a:schemeClr val="dk1"/>
                    </a:solidFill>
                    <a:latin typeface="+mn-lt"/>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Graphes!$M$892:$R$892</c:f>
              <c:strCache>
                <c:ptCount val="6"/>
                <c:pt idx="0">
                  <c:v>AUTRES IAA</c:v>
                </c:pt>
                <c:pt idx="1">
                  <c:v>FL</c:v>
                </c:pt>
                <c:pt idx="2">
                  <c:v>GRAIN</c:v>
                </c:pt>
                <c:pt idx="3">
                  <c:v>LAIT</c:v>
                </c:pt>
                <c:pt idx="4">
                  <c:v>VIANDES</c:v>
                </c:pt>
                <c:pt idx="5">
                  <c:v>V&amp;S</c:v>
                </c:pt>
              </c:strCache>
            </c:strRef>
          </c:cat>
          <c:val>
            <c:numRef>
              <c:f>Graphes!$M$901:$R$901</c:f>
              <c:numCache>
                <c:formatCode>0.0%</c:formatCode>
                <c:ptCount val="6"/>
                <c:pt idx="0">
                  <c:v>0.11</c:v>
                </c:pt>
                <c:pt idx="1">
                  <c:v>0.10755813953488372</c:v>
                </c:pt>
                <c:pt idx="2">
                  <c:v>4.96031746031746E-2</c:v>
                </c:pt>
                <c:pt idx="3">
                  <c:v>3.4653465346534656E-2</c:v>
                </c:pt>
                <c:pt idx="4">
                  <c:v>0.13709677419354838</c:v>
                </c:pt>
                <c:pt idx="5">
                  <c:v>0.11368421052631579</c:v>
                </c:pt>
              </c:numCache>
            </c:numRef>
          </c:val>
          <c:extLst>
            <c:ext xmlns:c16="http://schemas.microsoft.com/office/drawing/2014/chart" uri="{C3380CC4-5D6E-409C-BE32-E72D297353CC}">
              <c16:uniqueId val="{00000002-8046-489E-85B2-3D6C4265CF11}"/>
            </c:ext>
          </c:extLst>
        </c:ser>
        <c:dLbls>
          <c:dLblPos val="ctr"/>
          <c:showLegendKey val="0"/>
          <c:showVal val="1"/>
          <c:showCatName val="0"/>
          <c:showSerName val="0"/>
          <c:showPercent val="0"/>
          <c:showBubbleSize val="0"/>
        </c:dLbls>
        <c:gapWidth val="150"/>
        <c:overlap val="100"/>
        <c:axId val="346857472"/>
        <c:axId val="346859008"/>
      </c:barChart>
      <c:catAx>
        <c:axId val="346857472"/>
        <c:scaling>
          <c:orientation val="minMax"/>
        </c:scaling>
        <c:delete val="0"/>
        <c:axPos val="b"/>
        <c:numFmt formatCode="General"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800" b="0" i="0" u="none" strike="noStrike" kern="1200" baseline="0">
                <a:solidFill>
                  <a:schemeClr val="dk1"/>
                </a:solidFill>
                <a:latin typeface="+mn-lt"/>
                <a:ea typeface="+mn-ea"/>
                <a:cs typeface="+mn-cs"/>
              </a:defRPr>
            </a:pPr>
            <a:endParaRPr lang="fr-FR"/>
          </a:p>
        </c:txPr>
        <c:crossAx val="346859008"/>
        <c:crosses val="autoZero"/>
        <c:auto val="1"/>
        <c:lblAlgn val="ctr"/>
        <c:lblOffset val="100"/>
        <c:noMultiLvlLbl val="0"/>
      </c:catAx>
      <c:valAx>
        <c:axId val="346859008"/>
        <c:scaling>
          <c:orientation val="minMax"/>
        </c:scaling>
        <c:delete val="0"/>
        <c:axPos val="l"/>
        <c:numFmt formatCode="0%" sourceLinked="1"/>
        <c:majorTickMark val="out"/>
        <c:minorTickMark val="none"/>
        <c:tickLblPos val="nextTo"/>
        <c:spPr>
          <a:noFill/>
          <a:ln w="9525" cap="flat" cmpd="sng" algn="ctr">
            <a:solidFill>
              <a:schemeClr val="tx1">
                <a:tint val="75000"/>
                <a:shade val="95000"/>
                <a:satMod val="105000"/>
              </a:schemeClr>
            </a:solidFill>
            <a:prstDash val="solid"/>
            <a:round/>
          </a:ln>
          <a:effectLst/>
        </c:spPr>
        <c:txPr>
          <a:bodyPr rot="-60000000" spcFirstLastPara="1" vertOverflow="ellipsis" vert="horz" wrap="square" anchor="ctr" anchorCtr="1"/>
          <a:lstStyle/>
          <a:p>
            <a:pPr>
              <a:defRPr sz="800" b="0" i="0" u="none" strike="noStrike" kern="1200" baseline="0">
                <a:solidFill>
                  <a:schemeClr val="dk1"/>
                </a:solidFill>
                <a:latin typeface="+mn-lt"/>
                <a:ea typeface="+mn-ea"/>
                <a:cs typeface="+mn-cs"/>
              </a:defRPr>
            </a:pPr>
            <a:endParaRPr lang="fr-FR"/>
          </a:p>
        </c:txPr>
        <c:crossAx val="3468574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800" b="0" i="0" u="none" strike="noStrike" kern="1200" baseline="0">
              <a:solidFill>
                <a:schemeClr val="dk1"/>
              </a:solidFill>
              <a:latin typeface="+mn-lt"/>
              <a:ea typeface="+mn-ea"/>
              <a:cs typeface="+mn-cs"/>
            </a:defRPr>
          </a:pPr>
          <a:endParaRPr lang="fr-FR"/>
        </a:p>
      </c:txPr>
    </c:legend>
    <c:plotVisOnly val="1"/>
    <c:dispBlanksAs val="gap"/>
    <c:showDLblsOverMax val="0"/>
  </c:chart>
  <c:spPr>
    <a:solidFill>
      <a:schemeClr val="lt1"/>
    </a:solidFill>
    <a:ln w="25400" cap="flat" cmpd="sng" algn="ctr">
      <a:noFill/>
      <a:prstDash val="solid"/>
    </a:ln>
    <a:effectLst/>
  </c:spPr>
  <c:txPr>
    <a:bodyPr/>
    <a:lstStyle/>
    <a:p>
      <a:pPr>
        <a:defRPr sz="800">
          <a:solidFill>
            <a:schemeClr val="dk1"/>
          </a:solidFill>
          <a:latin typeface="+mn-lt"/>
          <a:ea typeface="+mn-ea"/>
          <a:cs typeface="+mn-cs"/>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4"/>
            <a:ext cx="3076363" cy="511730"/>
          </a:xfrm>
          <a:prstGeom prst="rect">
            <a:avLst/>
          </a:prstGeom>
        </p:spPr>
        <p:txBody>
          <a:bodyPr vert="horz" lIns="94641" tIns="47321" rIns="94641" bIns="47321" rtlCol="0"/>
          <a:lstStyle>
            <a:lvl1pPr algn="l">
              <a:defRPr sz="1300"/>
            </a:lvl1pPr>
          </a:lstStyle>
          <a:p>
            <a:endParaRPr lang="en-GB" dirty="0"/>
          </a:p>
        </p:txBody>
      </p:sp>
      <p:sp>
        <p:nvSpPr>
          <p:cNvPr id="3" name="Espace réservé de la date 2"/>
          <p:cNvSpPr>
            <a:spLocks noGrp="1"/>
          </p:cNvSpPr>
          <p:nvPr>
            <p:ph type="dt" sz="quarter" idx="1"/>
          </p:nvPr>
        </p:nvSpPr>
        <p:spPr>
          <a:xfrm>
            <a:off x="4021294" y="4"/>
            <a:ext cx="3076363" cy="511730"/>
          </a:xfrm>
          <a:prstGeom prst="rect">
            <a:avLst/>
          </a:prstGeom>
        </p:spPr>
        <p:txBody>
          <a:bodyPr vert="horz" lIns="94641" tIns="47321" rIns="94641" bIns="47321" rtlCol="0"/>
          <a:lstStyle>
            <a:lvl1pPr algn="r">
              <a:defRPr sz="1300"/>
            </a:lvl1pPr>
          </a:lstStyle>
          <a:p>
            <a:fld id="{ED5BB08C-7AA5-4BE2-8B50-D7BD1CD2CE7D}" type="datetimeFigureOut">
              <a:rPr lang="en-GB" smtClean="0"/>
              <a:t>04/06/2018</a:t>
            </a:fld>
            <a:endParaRPr lang="en-GB" dirty="0"/>
          </a:p>
        </p:txBody>
      </p:sp>
      <p:sp>
        <p:nvSpPr>
          <p:cNvPr id="4" name="Espace réservé du pied de page 3"/>
          <p:cNvSpPr>
            <a:spLocks noGrp="1"/>
          </p:cNvSpPr>
          <p:nvPr>
            <p:ph type="ftr" sz="quarter" idx="2"/>
          </p:nvPr>
        </p:nvSpPr>
        <p:spPr>
          <a:xfrm>
            <a:off x="1" y="9721110"/>
            <a:ext cx="3076363" cy="511730"/>
          </a:xfrm>
          <a:prstGeom prst="rect">
            <a:avLst/>
          </a:prstGeom>
        </p:spPr>
        <p:txBody>
          <a:bodyPr vert="horz" lIns="94641" tIns="47321" rIns="94641" bIns="47321" rtlCol="0" anchor="b"/>
          <a:lstStyle>
            <a:lvl1pPr algn="l">
              <a:defRPr sz="1300"/>
            </a:lvl1pPr>
          </a:lstStyle>
          <a:p>
            <a:endParaRPr lang="en-GB" dirty="0"/>
          </a:p>
        </p:txBody>
      </p:sp>
      <p:sp>
        <p:nvSpPr>
          <p:cNvPr id="5" name="Espace réservé du numéro de diapositive 4"/>
          <p:cNvSpPr>
            <a:spLocks noGrp="1"/>
          </p:cNvSpPr>
          <p:nvPr>
            <p:ph type="sldNum" sz="quarter" idx="3"/>
          </p:nvPr>
        </p:nvSpPr>
        <p:spPr>
          <a:xfrm>
            <a:off x="4021294" y="9721110"/>
            <a:ext cx="3076363" cy="511730"/>
          </a:xfrm>
          <a:prstGeom prst="rect">
            <a:avLst/>
          </a:prstGeom>
        </p:spPr>
        <p:txBody>
          <a:bodyPr vert="horz" lIns="94641" tIns="47321" rIns="94641" bIns="47321" rtlCol="0" anchor="b"/>
          <a:lstStyle>
            <a:lvl1pPr algn="r">
              <a:defRPr sz="1300"/>
            </a:lvl1pPr>
          </a:lstStyle>
          <a:p>
            <a:fld id="{A3B9B1F6-8EAF-44AE-895F-01E92A20F93C}" type="slidenum">
              <a:rPr lang="en-GB" smtClean="0"/>
              <a:t>‹N°›</a:t>
            </a:fld>
            <a:endParaRPr lang="en-GB" dirty="0"/>
          </a:p>
        </p:txBody>
      </p:sp>
    </p:spTree>
    <p:extLst>
      <p:ext uri="{BB962C8B-B14F-4D97-AF65-F5344CB8AC3E}">
        <p14:creationId xmlns:p14="http://schemas.microsoft.com/office/powerpoint/2010/main" val="39611133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4"/>
            <a:ext cx="3076363" cy="511730"/>
          </a:xfrm>
          <a:prstGeom prst="rect">
            <a:avLst/>
          </a:prstGeom>
        </p:spPr>
        <p:txBody>
          <a:bodyPr vert="horz" lIns="94641" tIns="47321" rIns="94641" bIns="47321" rtlCol="0"/>
          <a:lstStyle>
            <a:lvl1pPr algn="l">
              <a:defRPr sz="1300"/>
            </a:lvl1pPr>
          </a:lstStyle>
          <a:p>
            <a:endParaRPr lang="fr-FR" dirty="0"/>
          </a:p>
        </p:txBody>
      </p:sp>
      <p:sp>
        <p:nvSpPr>
          <p:cNvPr id="3" name="Espace réservé de la date 2"/>
          <p:cNvSpPr>
            <a:spLocks noGrp="1"/>
          </p:cNvSpPr>
          <p:nvPr>
            <p:ph type="dt" idx="1"/>
          </p:nvPr>
        </p:nvSpPr>
        <p:spPr>
          <a:xfrm>
            <a:off x="4021294" y="4"/>
            <a:ext cx="3076363" cy="511730"/>
          </a:xfrm>
          <a:prstGeom prst="rect">
            <a:avLst/>
          </a:prstGeom>
        </p:spPr>
        <p:txBody>
          <a:bodyPr vert="horz" lIns="94641" tIns="47321" rIns="94641" bIns="47321" rtlCol="0"/>
          <a:lstStyle>
            <a:lvl1pPr algn="r">
              <a:defRPr sz="1300"/>
            </a:lvl1pPr>
          </a:lstStyle>
          <a:p>
            <a:fld id="{703B8FE0-4EE5-41B4-9673-C18DF4396DEE}" type="datetimeFigureOut">
              <a:rPr lang="fr-FR" smtClean="0"/>
              <a:t>04/06/2018</a:t>
            </a:fld>
            <a:endParaRPr lang="fr-FR" dirty="0"/>
          </a:p>
        </p:txBody>
      </p:sp>
      <p:sp>
        <p:nvSpPr>
          <p:cNvPr id="4" name="Espace réservé de l'image des diapositives 3"/>
          <p:cNvSpPr>
            <a:spLocks noGrp="1" noRot="1" noChangeAspect="1"/>
          </p:cNvSpPr>
          <p:nvPr>
            <p:ph type="sldImg" idx="2"/>
          </p:nvPr>
        </p:nvSpPr>
        <p:spPr>
          <a:xfrm>
            <a:off x="992188" y="768350"/>
            <a:ext cx="5116512" cy="3836988"/>
          </a:xfrm>
          <a:prstGeom prst="rect">
            <a:avLst/>
          </a:prstGeom>
          <a:noFill/>
          <a:ln w="12700">
            <a:solidFill>
              <a:prstClr val="black"/>
            </a:solidFill>
          </a:ln>
        </p:spPr>
        <p:txBody>
          <a:bodyPr vert="horz" lIns="94641" tIns="47321" rIns="94641" bIns="47321" rtlCol="0" anchor="ctr"/>
          <a:lstStyle/>
          <a:p>
            <a:endParaRPr lang="fr-FR" dirty="0"/>
          </a:p>
        </p:txBody>
      </p:sp>
      <p:sp>
        <p:nvSpPr>
          <p:cNvPr id="5" name="Espace réservé des commentaires 4"/>
          <p:cNvSpPr>
            <a:spLocks noGrp="1"/>
          </p:cNvSpPr>
          <p:nvPr>
            <p:ph type="body" sz="quarter" idx="3"/>
          </p:nvPr>
        </p:nvSpPr>
        <p:spPr>
          <a:xfrm>
            <a:off x="709931" y="4861443"/>
            <a:ext cx="5679440" cy="4605575"/>
          </a:xfrm>
          <a:prstGeom prst="rect">
            <a:avLst/>
          </a:prstGeom>
        </p:spPr>
        <p:txBody>
          <a:bodyPr vert="horz" lIns="94641" tIns="47321" rIns="94641" bIns="47321"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1" y="9721110"/>
            <a:ext cx="3076363" cy="511730"/>
          </a:xfrm>
          <a:prstGeom prst="rect">
            <a:avLst/>
          </a:prstGeom>
        </p:spPr>
        <p:txBody>
          <a:bodyPr vert="horz" lIns="94641" tIns="47321" rIns="94641" bIns="47321" rtlCol="0" anchor="b"/>
          <a:lstStyle>
            <a:lvl1pPr algn="l">
              <a:defRPr sz="1300"/>
            </a:lvl1pPr>
          </a:lstStyle>
          <a:p>
            <a:endParaRPr lang="fr-FR" dirty="0"/>
          </a:p>
        </p:txBody>
      </p:sp>
      <p:sp>
        <p:nvSpPr>
          <p:cNvPr id="7" name="Espace réservé du numéro de diapositive 6"/>
          <p:cNvSpPr>
            <a:spLocks noGrp="1"/>
          </p:cNvSpPr>
          <p:nvPr>
            <p:ph type="sldNum" sz="quarter" idx="5"/>
          </p:nvPr>
        </p:nvSpPr>
        <p:spPr>
          <a:xfrm>
            <a:off x="4021294" y="9721110"/>
            <a:ext cx="3076363" cy="511730"/>
          </a:xfrm>
          <a:prstGeom prst="rect">
            <a:avLst/>
          </a:prstGeom>
        </p:spPr>
        <p:txBody>
          <a:bodyPr vert="horz" lIns="94641" tIns="47321" rIns="94641" bIns="47321" rtlCol="0" anchor="b"/>
          <a:lstStyle>
            <a:lvl1pPr algn="r">
              <a:defRPr sz="1300"/>
            </a:lvl1pPr>
          </a:lstStyle>
          <a:p>
            <a:fld id="{A1170B0B-A39C-4111-A0A2-D41191A5CFAD}" type="slidenum">
              <a:rPr lang="fr-FR" smtClean="0"/>
              <a:t>‹N°›</a:t>
            </a:fld>
            <a:endParaRPr lang="fr-FR" dirty="0"/>
          </a:p>
        </p:txBody>
      </p:sp>
    </p:spTree>
    <p:extLst>
      <p:ext uri="{BB962C8B-B14F-4D97-AF65-F5344CB8AC3E}">
        <p14:creationId xmlns:p14="http://schemas.microsoft.com/office/powerpoint/2010/main" val="987492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PlaceHolder 1"/>
          <p:cNvSpPr>
            <a:spLocks noGrp="1"/>
          </p:cNvSpPr>
          <p:nvPr>
            <p:ph type="body"/>
          </p:nvPr>
        </p:nvSpPr>
        <p:spPr>
          <a:xfrm>
            <a:off x="680400" y="4721040"/>
            <a:ext cx="5444280" cy="4472280"/>
          </a:xfrm>
          <a:prstGeom prst="rect">
            <a:avLst/>
          </a:prstGeom>
        </p:spPr>
        <p:txBody>
          <a:bodyPr/>
          <a:lstStyle/>
          <a:p>
            <a:endParaRPr lang="fr-FR" sz="2000" strike="noStrike" spc="-1">
              <a:solidFill>
                <a:srgbClr val="000000"/>
              </a:solidFill>
              <a:uFill>
                <a:solidFill>
                  <a:srgbClr val="FFFFFF"/>
                </a:solidFill>
              </a:uFill>
              <a:latin typeface="Arial"/>
            </a:endParaRPr>
          </a:p>
        </p:txBody>
      </p:sp>
      <p:sp>
        <p:nvSpPr>
          <p:cNvPr id="262" name="TextShape 2"/>
          <p:cNvSpPr txBox="1"/>
          <p:nvPr/>
        </p:nvSpPr>
        <p:spPr>
          <a:xfrm>
            <a:off x="3854880" y="9440640"/>
            <a:ext cx="2948760" cy="496440"/>
          </a:xfrm>
          <a:prstGeom prst="rect">
            <a:avLst/>
          </a:prstGeom>
          <a:noFill/>
          <a:ln>
            <a:noFill/>
          </a:ln>
        </p:spPr>
        <p:txBody>
          <a:bodyPr anchor="b"/>
          <a:lstStyle/>
          <a:p>
            <a:pPr algn="r">
              <a:lnSpc>
                <a:spcPct val="100000"/>
              </a:lnSpc>
            </a:pPr>
            <a:fld id="{19E8A28A-09B7-4559-BBF7-9F025FB640BA}" type="slidenum">
              <a:rPr lang="fr-FR" sz="1200" strike="noStrike" spc="-1">
                <a:solidFill>
                  <a:srgbClr val="000000"/>
                </a:solidFill>
                <a:uFill>
                  <a:solidFill>
                    <a:srgbClr val="FFFFFF"/>
                  </a:solidFill>
                </a:uFill>
                <a:latin typeface="+mn-lt"/>
                <a:ea typeface="+mn-ea"/>
              </a:rPr>
              <a:t>3</a:t>
            </a:fld>
            <a:endParaRPr lang="fr-FR" sz="1400" strike="noStrike" spc="-1">
              <a:solidFill>
                <a:srgbClr val="000000"/>
              </a:solidFill>
              <a:uFill>
                <a:solidFill>
                  <a:srgbClr val="FFFFFF"/>
                </a:solidFill>
              </a:uFill>
              <a:latin typeface="Times New Roman"/>
            </a:endParaRPr>
          </a:p>
        </p:txBody>
      </p:sp>
    </p:spTree>
    <p:extLst>
      <p:ext uri="{BB962C8B-B14F-4D97-AF65-F5344CB8AC3E}">
        <p14:creationId xmlns:p14="http://schemas.microsoft.com/office/powerpoint/2010/main" val="3516856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8229600" cy="4525963"/>
          </a:xfrm>
          <a:prstGeom prst="rect">
            <a:avLst/>
          </a:prstGeom>
        </p:spPr>
        <p:txBody>
          <a:bodyPr>
            <a:normAutofit/>
          </a:bodyPr>
          <a:lstStyle>
            <a:lvl1pPr marL="0" indent="0">
              <a:buClr>
                <a:schemeClr val="accent2"/>
              </a:buClr>
              <a:buSzPct val="100000"/>
              <a:buFontTx/>
              <a:buNone/>
              <a:defRPr sz="2800">
                <a:latin typeface="Century Gothic" pitchFamily="34" charset="0"/>
              </a:defRPr>
            </a:lvl1pPr>
            <a:lvl2pPr marL="457200" indent="0">
              <a:buFontTx/>
              <a:buNone/>
              <a:defRPr sz="1800" b="0">
                <a:solidFill>
                  <a:schemeClr val="accent2"/>
                </a:solidFill>
                <a:latin typeface="Century Gothic" pitchFamily="34" charset="0"/>
              </a:defRPr>
            </a:lvl2pPr>
            <a:lvl3pPr marL="914400" indent="0">
              <a:buFontTx/>
              <a:buNone/>
              <a:defRPr sz="1600">
                <a:latin typeface="Century Gothic" pitchFamily="34" charset="0"/>
              </a:defRPr>
            </a:lvl3pPr>
            <a:lvl4pPr marL="1371600" indent="0">
              <a:buFontTx/>
              <a:buNone/>
              <a:defRPr sz="1800">
                <a:latin typeface="Century Gothic" pitchFamily="34" charset="0"/>
              </a:defRPr>
            </a:lvl4pPr>
            <a:lvl5pPr marL="1828800" indent="0">
              <a:buFontTx/>
              <a:buNone/>
              <a:defRPr sz="1800">
                <a:latin typeface="Century Gothic" pitchFamily="34" charset="0"/>
              </a:defRPr>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1179369603"/>
      </p:ext>
    </p:extLst>
  </p:cSld>
  <p:clrMapOvr>
    <a:masterClrMapping/>
  </p:clrMapOvr>
  <p:timing>
    <p:tnLst>
      <p:par>
        <p:cTn id="1" dur="indefinite" restart="never" nodeType="tmRoot"/>
      </p:par>
    </p:tnLst>
  </p:timing>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49189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bwMode="auto">
          <a:xfrm>
            <a:off x="4762" y="6508999"/>
            <a:ext cx="9145588" cy="332482"/>
          </a:xfrm>
          <a:prstGeom prst="rect">
            <a:avLst/>
          </a:prstGeom>
          <a:solidFill>
            <a:schemeClr val="accent2">
              <a:lumMod val="5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Arial" charset="0"/>
              <a:ea typeface="ＭＳ Ｐゴシック" pitchFamily="-80" charset="-128"/>
            </a:endParaRPr>
          </a:p>
        </p:txBody>
      </p:sp>
      <p:sp>
        <p:nvSpPr>
          <p:cNvPr id="9" name="Footer"/>
          <p:cNvSpPr>
            <a:spLocks noChangeArrowheads="1"/>
          </p:cNvSpPr>
          <p:nvPr userDrawn="1"/>
        </p:nvSpPr>
        <p:spPr bwMode="auto">
          <a:xfrm>
            <a:off x="0" y="6554144"/>
            <a:ext cx="9144000" cy="287337"/>
          </a:xfrm>
          <a:prstGeom prst="rect">
            <a:avLst/>
          </a:prstGeom>
          <a:noFill/>
          <a:ln>
            <a:noFill/>
          </a:ln>
          <a:extLst/>
        </p:spPr>
        <p:txBody>
          <a:bodyPr wrap="none" anchor="ctr"/>
          <a:lstStyle/>
          <a:p>
            <a:r>
              <a:rPr lang="fr-FR" sz="900" b="0" dirty="0" smtClean="0">
                <a:solidFill>
                  <a:schemeClr val="bg1"/>
                </a:solidFill>
                <a:latin typeface="Century Gothic" pitchFamily="34" charset="0"/>
              </a:rPr>
              <a:t>Page </a:t>
            </a:r>
            <a:fld id="{AECC4161-76FF-4D22-9BB3-ACF2FFAA2D84}" type="slidenum">
              <a:rPr lang="fr-FR" sz="900" b="0" smtClean="0">
                <a:solidFill>
                  <a:schemeClr val="bg1"/>
                </a:solidFill>
                <a:latin typeface="Century Gothic" pitchFamily="34" charset="0"/>
              </a:rPr>
              <a:t>‹N°›</a:t>
            </a:fld>
            <a:r>
              <a:rPr lang="fr-FR" sz="900" b="0" dirty="0" smtClean="0">
                <a:solidFill>
                  <a:schemeClr val="bg1"/>
                </a:solidFill>
                <a:latin typeface="Century Gothic" pitchFamily="34" charset="0"/>
              </a:rPr>
              <a:t> </a:t>
            </a:r>
            <a:endParaRPr lang="fr-FR" sz="900" b="0" dirty="0">
              <a:solidFill>
                <a:schemeClr val="bg1"/>
              </a:solidFill>
              <a:latin typeface="Century Gothic" pitchFamily="34" charset="0"/>
            </a:endParaRPr>
          </a:p>
        </p:txBody>
      </p:sp>
      <p:pic>
        <p:nvPicPr>
          <p:cNvPr id="10" name="Picture 48" descr="symbole-CA"/>
          <p:cNvPicPr>
            <a:picLocks noChangeAspect="1" noChangeArrowheads="1"/>
          </p:cNvPicPr>
          <p:nvPr userDrawn="1"/>
        </p:nvPicPr>
        <p:blipFill>
          <a:blip r:embed="rId4" cstate="screen">
            <a:extLst>
              <a:ext uri="{28A0092B-C50C-407E-A947-70E740481C1C}">
                <a14:useLocalDpi xmlns:a14="http://schemas.microsoft.com/office/drawing/2010/main"/>
              </a:ext>
            </a:extLst>
          </a:blip>
          <a:srcRect/>
          <a:stretch>
            <a:fillRect/>
          </a:stretch>
        </p:blipFill>
        <p:spPr bwMode="auto">
          <a:xfrm>
            <a:off x="8244408" y="6599335"/>
            <a:ext cx="269875" cy="18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Connecteur droit 12"/>
          <p:cNvCxnSpPr/>
          <p:nvPr userDrawn="1"/>
        </p:nvCxnSpPr>
        <p:spPr>
          <a:xfrm>
            <a:off x="323528" y="908720"/>
            <a:ext cx="8479096"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ZoneTexte 7"/>
          <p:cNvSpPr txBox="1"/>
          <p:nvPr userDrawn="1"/>
        </p:nvSpPr>
        <p:spPr>
          <a:xfrm>
            <a:off x="3981984" y="6580061"/>
            <a:ext cx="1185316" cy="215444"/>
          </a:xfrm>
          <a:prstGeom prst="rect">
            <a:avLst/>
          </a:prstGeom>
          <a:noFill/>
        </p:spPr>
        <p:txBody>
          <a:bodyPr wrap="square" rtlCol="0">
            <a:spAutoFit/>
          </a:bodyPr>
          <a:lstStyle/>
          <a:p>
            <a:pPr algn="ctr"/>
            <a:r>
              <a:rPr lang="fr-FR" sz="800" dirty="0" smtClean="0">
                <a:solidFill>
                  <a:schemeClr val="bg1"/>
                </a:solidFill>
              </a:rPr>
              <a:t>05 juin 2018</a:t>
            </a:r>
            <a:endParaRPr lang="fr-FR" sz="800" dirty="0">
              <a:solidFill>
                <a:schemeClr val="bg1"/>
              </a:solidFill>
            </a:endParaRPr>
          </a:p>
        </p:txBody>
      </p:sp>
    </p:spTree>
    <p:extLst>
      <p:ext uri="{BB962C8B-B14F-4D97-AF65-F5344CB8AC3E}">
        <p14:creationId xmlns:p14="http://schemas.microsoft.com/office/powerpoint/2010/main" val="1949849948"/>
      </p:ext>
    </p:extLst>
  </p:cSld>
  <p:clrMap bg1="lt1" tx1="dk1" bg2="lt2" tx2="dk2" accent1="accent1" accent2="accent2" accent3="accent3" accent4="accent4" accent5="accent5" accent6="accent6" hlink="hlink" folHlink="folHlink"/>
  <p:sldLayoutIdLst>
    <p:sldLayoutId id="2147483682" r:id="rId1"/>
    <p:sldLayoutId id="2147483683" r:id="rId2"/>
  </p:sldLayoutIdLst>
  <p:timing>
    <p:tnLst>
      <p:par>
        <p:cTn id="1" dur="indefinite" restart="never" nodeType="tmRoot"/>
      </p:par>
    </p:tnLst>
  </p:timing>
  <p:txStyles>
    <p:titleStyle>
      <a:lvl1pPr algn="l" defTabSz="914400" rtl="0" eaLnBrk="1" latinLnBrk="0" hangingPunct="1">
        <a:spcBef>
          <a:spcPct val="0"/>
        </a:spcBef>
        <a:buNone/>
        <a:defRPr sz="1600" b="1" kern="1200">
          <a:solidFill>
            <a:schemeClr val="tx1"/>
          </a:solidFill>
          <a:latin typeface="Century Gothic"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Century Gothic" pitchFamily="34" charset="0"/>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Century Gothic" pitchFamily="34" charset="0"/>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Century Gothic" pitchFamily="34"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Century Gothic" pitchFamily="34" charset="0"/>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Century Gothic"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0.emf"/><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chart" Target="../charts/chart9.xml"/><Relationship Id="rId4" Type="http://schemas.openxmlformats.org/officeDocument/2006/relationships/chart" Target="../charts/chart8.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TextShape 1"/>
          <p:cNvSpPr txBox="1"/>
          <p:nvPr/>
        </p:nvSpPr>
        <p:spPr>
          <a:xfrm>
            <a:off x="744120" y="2565000"/>
            <a:ext cx="7638840" cy="582840"/>
          </a:xfrm>
          <a:prstGeom prst="rect">
            <a:avLst/>
          </a:prstGeom>
          <a:noFill/>
          <a:ln>
            <a:noFill/>
          </a:ln>
        </p:spPr>
        <p:txBody>
          <a:bodyPr anchor="ctr"/>
          <a:lstStyle/>
          <a:p>
            <a:pPr algn="ctr">
              <a:lnSpc>
                <a:spcPct val="100000"/>
              </a:lnSpc>
            </a:pPr>
            <a:r>
              <a:rPr lang="fr-FR" sz="2800" b="1" strike="noStrike" spc="-1" dirty="0">
                <a:solidFill>
                  <a:srgbClr val="004D4D"/>
                </a:solidFill>
                <a:uFill>
                  <a:solidFill>
                    <a:srgbClr val="FFFFFF"/>
                  </a:solidFill>
                </a:uFill>
                <a:latin typeface="Century Gothic"/>
              </a:rPr>
              <a:t>L’Observatoire Financier des Entreprises Agroalimentaires - </a:t>
            </a:r>
            <a:r>
              <a:rPr lang="fr-FR" sz="2800" b="1" i="1" strike="noStrike" spc="-1" dirty="0">
                <a:solidFill>
                  <a:srgbClr val="004D4D"/>
                </a:solidFill>
                <a:uFill>
                  <a:solidFill>
                    <a:srgbClr val="FFFFFF"/>
                  </a:solidFill>
                </a:uFill>
                <a:latin typeface="Century Gothic"/>
              </a:rPr>
              <a:t>N°9</a:t>
            </a:r>
            <a:endParaRPr lang="fr-FR" sz="2800" b="1" strike="noStrike" spc="-1" dirty="0">
              <a:solidFill>
                <a:srgbClr val="004D4D"/>
              </a:solidFill>
              <a:uFill>
                <a:solidFill>
                  <a:srgbClr val="FFFFFF"/>
                </a:solidFill>
              </a:uFill>
              <a:latin typeface="Calibri"/>
            </a:endParaRPr>
          </a:p>
        </p:txBody>
      </p:sp>
      <p:sp>
        <p:nvSpPr>
          <p:cNvPr id="90" name="CustomShape 2"/>
          <p:cNvSpPr/>
          <p:nvPr/>
        </p:nvSpPr>
        <p:spPr>
          <a:xfrm>
            <a:off x="251640" y="692640"/>
            <a:ext cx="8712720" cy="647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p:style>
      </p:sp>
      <p:pic>
        <p:nvPicPr>
          <p:cNvPr id="91" name="Image 4"/>
          <p:cNvPicPr/>
          <p:nvPr/>
        </p:nvPicPr>
        <p:blipFill>
          <a:blip r:embed="rId2"/>
          <a:stretch/>
        </p:blipFill>
        <p:spPr>
          <a:xfrm>
            <a:off x="611560" y="2565000"/>
            <a:ext cx="444600" cy="334800"/>
          </a:xfrm>
          <a:prstGeom prst="rect">
            <a:avLst/>
          </a:prstGeom>
          <a:ln>
            <a:noFill/>
          </a:ln>
        </p:spPr>
      </p:pic>
      <p:pic>
        <p:nvPicPr>
          <p:cNvPr id="92" name="Image 6"/>
          <p:cNvPicPr/>
          <p:nvPr/>
        </p:nvPicPr>
        <p:blipFill>
          <a:blip r:embed="rId3"/>
          <a:stretch/>
        </p:blipFill>
        <p:spPr>
          <a:xfrm>
            <a:off x="7091868" y="225965"/>
            <a:ext cx="1841730" cy="394675"/>
          </a:xfrm>
          <a:prstGeom prst="rect">
            <a:avLst/>
          </a:prstGeom>
          <a:ln>
            <a:noFill/>
          </a:ln>
        </p:spPr>
      </p:pic>
      <p:sp>
        <p:nvSpPr>
          <p:cNvPr id="94" name="CustomShape 4"/>
          <p:cNvSpPr/>
          <p:nvPr/>
        </p:nvSpPr>
        <p:spPr>
          <a:xfrm>
            <a:off x="3932280" y="3899160"/>
            <a:ext cx="1267560" cy="45540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gn="ctr">
              <a:lnSpc>
                <a:spcPct val="100000"/>
              </a:lnSpc>
            </a:pPr>
            <a:r>
              <a:rPr lang="fr-FR" sz="2400" b="1" strike="noStrike" spc="-1" dirty="0" smtClean="0">
                <a:solidFill>
                  <a:srgbClr val="000000"/>
                </a:solidFill>
                <a:uFill>
                  <a:solidFill>
                    <a:srgbClr val="FFFFFF"/>
                  </a:solidFill>
                </a:uFill>
                <a:latin typeface="Century Gothic"/>
              </a:rPr>
              <a:t>ANIA</a:t>
            </a:r>
          </a:p>
        </p:txBody>
      </p:sp>
      <p:pic>
        <p:nvPicPr>
          <p:cNvPr id="2" name="Imag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640" y="126164"/>
            <a:ext cx="1255404" cy="549239"/>
          </a:xfrm>
          <a:prstGeom prst="rect">
            <a:avLst/>
          </a:prstGeom>
        </p:spPr>
      </p:pic>
      <p:sp>
        <p:nvSpPr>
          <p:cNvPr id="3" name="ZoneTexte 2"/>
          <p:cNvSpPr txBox="1"/>
          <p:nvPr/>
        </p:nvSpPr>
        <p:spPr>
          <a:xfrm>
            <a:off x="1979712" y="5229200"/>
            <a:ext cx="4972259" cy="1015663"/>
          </a:xfrm>
          <a:prstGeom prst="rect">
            <a:avLst/>
          </a:prstGeom>
          <a:noFill/>
        </p:spPr>
        <p:txBody>
          <a:bodyPr wrap="none" rtlCol="0">
            <a:spAutoFit/>
          </a:bodyPr>
          <a:lstStyle/>
          <a:p>
            <a:r>
              <a:rPr lang="fr-FR" b="1" dirty="0" smtClean="0"/>
              <a:t>                          </a:t>
            </a:r>
            <a:r>
              <a:rPr lang="fr-FR" sz="2400" b="1" dirty="0" smtClean="0"/>
              <a:t>Philippe CHAPUIS</a:t>
            </a:r>
          </a:p>
          <a:p>
            <a:endParaRPr lang="fr-FR" b="1" dirty="0"/>
          </a:p>
          <a:p>
            <a:r>
              <a:rPr lang="fr-FR" b="1" dirty="0" smtClean="0"/>
              <a:t>   Directeur de l’agroalimentaire Crédit-Agricole SA</a:t>
            </a:r>
            <a:endParaRPr lang="fr-FR" b="1" dirty="0"/>
          </a:p>
        </p:txBody>
      </p:sp>
    </p:spTree>
    <p:extLst>
      <p:ext uri="{BB962C8B-B14F-4D97-AF65-F5344CB8AC3E}">
        <p14:creationId xmlns:p14="http://schemas.microsoft.com/office/powerpoint/2010/main" val="3030751680"/>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TextShape 1"/>
          <p:cNvSpPr txBox="1"/>
          <p:nvPr/>
        </p:nvSpPr>
        <p:spPr>
          <a:xfrm>
            <a:off x="539640" y="356760"/>
            <a:ext cx="7086240" cy="624960"/>
          </a:xfrm>
          <a:prstGeom prst="rect">
            <a:avLst/>
          </a:prstGeom>
          <a:noFill/>
          <a:ln>
            <a:noFill/>
          </a:ln>
        </p:spPr>
        <p:txBody>
          <a:bodyPr lIns="0" tIns="0" rIns="0" bIns="0"/>
          <a:lstStyle/>
          <a:p>
            <a:endParaRPr lang="fr-FR" sz="1800" strike="noStrike" spc="-1">
              <a:solidFill>
                <a:srgbClr val="000000"/>
              </a:solidFill>
              <a:uFill>
                <a:solidFill>
                  <a:srgbClr val="FFFFFF"/>
                </a:solidFill>
              </a:uFill>
              <a:latin typeface="Arial"/>
            </a:endParaRPr>
          </a:p>
        </p:txBody>
      </p:sp>
      <p:sp>
        <p:nvSpPr>
          <p:cNvPr id="186" name="CustomShape 2"/>
          <p:cNvSpPr/>
          <p:nvPr/>
        </p:nvSpPr>
        <p:spPr>
          <a:xfrm>
            <a:off x="1009576" y="2646468"/>
            <a:ext cx="7158240" cy="64764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gn="ctr">
              <a:lnSpc>
                <a:spcPct val="100000"/>
              </a:lnSpc>
            </a:pPr>
            <a:r>
              <a:rPr lang="fr-FR" sz="2200" spc="-1" dirty="0">
                <a:solidFill>
                  <a:srgbClr val="000000"/>
                </a:solidFill>
                <a:uFill>
                  <a:solidFill>
                    <a:srgbClr val="FFFFFF"/>
                  </a:solidFill>
                </a:uFill>
                <a:latin typeface="Century Gothic"/>
              </a:rPr>
              <a:t>MERCI DE VOTRE ATTENTION</a:t>
            </a:r>
            <a:endParaRPr lang="fr-FR" sz="2800" strike="noStrike" spc="-1" dirty="0">
              <a:solidFill>
                <a:srgbClr val="000000"/>
              </a:solidFill>
              <a:uFill>
                <a:solidFill>
                  <a:srgbClr val="FFFFFF"/>
                </a:solidFill>
              </a:uFill>
              <a:latin typeface="Arial"/>
            </a:endParaRPr>
          </a:p>
        </p:txBody>
      </p:sp>
      <p:sp>
        <p:nvSpPr>
          <p:cNvPr id="187" name="CustomShape 3"/>
          <p:cNvSpPr/>
          <p:nvPr/>
        </p:nvSpPr>
        <p:spPr>
          <a:xfrm>
            <a:off x="-19440" y="188640"/>
            <a:ext cx="9178560" cy="1484280"/>
          </a:xfrm>
          <a:prstGeom prst="rect">
            <a:avLst/>
          </a:prstGeom>
          <a:solidFill>
            <a:schemeClr val="bg1"/>
          </a:solidFill>
          <a:ln w="9360">
            <a:noFill/>
          </a:ln>
        </p:spPr>
        <p:style>
          <a:lnRef idx="0">
            <a:scrgbClr r="0" g="0" b="0"/>
          </a:lnRef>
          <a:fillRef idx="0">
            <a:scrgbClr r="0" g="0" b="0"/>
          </a:fillRef>
          <a:effectRef idx="0">
            <a:scrgbClr r="0" g="0" b="0"/>
          </a:effectRef>
          <a:fontRef idx="minor"/>
        </p:style>
      </p:sp>
      <p:pic>
        <p:nvPicPr>
          <p:cNvPr id="188" name="Image 5"/>
          <p:cNvPicPr/>
          <p:nvPr/>
        </p:nvPicPr>
        <p:blipFill>
          <a:blip r:embed="rId2"/>
          <a:stretch/>
        </p:blipFill>
        <p:spPr>
          <a:xfrm>
            <a:off x="1596960" y="2661840"/>
            <a:ext cx="444600" cy="334800"/>
          </a:xfrm>
          <a:prstGeom prst="rect">
            <a:avLst/>
          </a:prstGeom>
          <a:ln>
            <a:noFill/>
          </a:ln>
        </p:spPr>
      </p:pic>
      <p:sp>
        <p:nvSpPr>
          <p:cNvPr id="8" name="Line 3"/>
          <p:cNvSpPr/>
          <p:nvPr/>
        </p:nvSpPr>
        <p:spPr>
          <a:xfrm>
            <a:off x="821160" y="3219840"/>
            <a:ext cx="7168680" cy="0"/>
          </a:xfrm>
          <a:prstGeom prst="line">
            <a:avLst/>
          </a:prstGeom>
          <a:ln>
            <a:round/>
          </a:ln>
        </p:spPr>
        <p:style>
          <a:lnRef idx="1">
            <a:schemeClr val="accent1"/>
          </a:lnRef>
          <a:fillRef idx="0">
            <a:schemeClr val="accent1"/>
          </a:fillRef>
          <a:effectRef idx="0">
            <a:schemeClr val="accent1"/>
          </a:effectRef>
          <a:fontRef idx="minor"/>
        </p:style>
      </p:sp>
      <p:pic>
        <p:nvPicPr>
          <p:cNvPr id="9" name="Image 6"/>
          <p:cNvPicPr/>
          <p:nvPr/>
        </p:nvPicPr>
        <p:blipFill>
          <a:blip r:embed="rId3"/>
          <a:stretch/>
        </p:blipFill>
        <p:spPr>
          <a:xfrm>
            <a:off x="7091868" y="225965"/>
            <a:ext cx="1841730" cy="394675"/>
          </a:xfrm>
          <a:prstGeom prst="rect">
            <a:avLst/>
          </a:prstGeom>
          <a:ln>
            <a:noFill/>
          </a:ln>
        </p:spPr>
      </p:pic>
      <p:pic>
        <p:nvPicPr>
          <p:cNvPr id="10" name="Imag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640" y="126164"/>
            <a:ext cx="1255404" cy="549239"/>
          </a:xfrm>
          <a:prstGeom prst="rect">
            <a:avLst/>
          </a:prstGeom>
        </p:spPr>
      </p:pic>
    </p:spTree>
    <p:extLst>
      <p:ext uri="{BB962C8B-B14F-4D97-AF65-F5344CB8AC3E}">
        <p14:creationId xmlns:p14="http://schemas.microsoft.com/office/powerpoint/2010/main" val="13872296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TextShape 1"/>
          <p:cNvSpPr txBox="1"/>
          <p:nvPr/>
        </p:nvSpPr>
        <p:spPr>
          <a:xfrm>
            <a:off x="251640" y="1917000"/>
            <a:ext cx="8686440" cy="3528000"/>
          </a:xfrm>
          <a:prstGeom prst="rect">
            <a:avLst/>
          </a:prstGeom>
          <a:noFill/>
          <a:ln>
            <a:noFill/>
          </a:ln>
        </p:spPr>
        <p:txBody>
          <a:bodyPr/>
          <a:lstStyle/>
          <a:p>
            <a:pPr algn="just">
              <a:lnSpc>
                <a:spcPct val="100000"/>
              </a:lnSpc>
            </a:pPr>
            <a:r>
              <a:rPr lang="fr-FR" sz="1400" strike="noStrike" spc="-1" dirty="0">
                <a:solidFill>
                  <a:srgbClr val="7C7C7C"/>
                </a:solidFill>
                <a:uFill>
                  <a:solidFill>
                    <a:srgbClr val="FFFFFF"/>
                  </a:solidFill>
                </a:uFill>
                <a:latin typeface="Century Gothic" panose="020B0502020202020204" pitchFamily="34" charset="0"/>
                <a:ea typeface="MS PGothic"/>
              </a:rPr>
              <a:t>Cette publication reflète l’opinion de Crédit Agricole S.A., à la date de sa publication, sauf mention contraire (contributeurs extérieurs). Cette opinion est susceptible d’être modifiée à tout moment sans notification, elle est réalisée à titre purement informatif. </a:t>
            </a:r>
            <a:endParaRPr lang="fr-FR" sz="1400" b="1" strike="noStrike" spc="-1" dirty="0">
              <a:solidFill>
                <a:srgbClr val="7C7C7C"/>
              </a:solidFill>
              <a:uFill>
                <a:solidFill>
                  <a:srgbClr val="FFFFFF"/>
                </a:solidFill>
              </a:uFill>
              <a:latin typeface="Century Gothic" panose="020B0502020202020204" pitchFamily="34" charset="0"/>
            </a:endParaRPr>
          </a:p>
          <a:p>
            <a:pPr algn="just">
              <a:lnSpc>
                <a:spcPct val="100000"/>
              </a:lnSpc>
            </a:pPr>
            <a:r>
              <a:rPr lang="fr-FR" sz="1400" strike="noStrike" spc="-1" dirty="0">
                <a:solidFill>
                  <a:srgbClr val="7C7C7C"/>
                </a:solidFill>
                <a:uFill>
                  <a:solidFill>
                    <a:srgbClr val="FFFFFF"/>
                  </a:solidFill>
                </a:uFill>
                <a:latin typeface="Century Gothic" panose="020B0502020202020204" pitchFamily="34" charset="0"/>
                <a:ea typeface="MS PGothic"/>
              </a:rPr>
              <a:t>Ni l’information contenue, ni les analyses qui y sont exprimées ne constituent en aucune façon une offre de vente ou une sollicitation commerciale et ne sauraient engager la responsabilité du Crédit Agricole S.A. ou de l’une de ses filiales ou d’une Caisse Régionale. </a:t>
            </a:r>
            <a:endParaRPr lang="fr-FR" sz="1400" b="1" strike="noStrike" spc="-1" dirty="0">
              <a:solidFill>
                <a:srgbClr val="7C7C7C"/>
              </a:solidFill>
              <a:uFill>
                <a:solidFill>
                  <a:srgbClr val="FFFFFF"/>
                </a:solidFill>
              </a:uFill>
              <a:latin typeface="Century Gothic" panose="020B0502020202020204" pitchFamily="34" charset="0"/>
            </a:endParaRPr>
          </a:p>
          <a:p>
            <a:pPr algn="just">
              <a:lnSpc>
                <a:spcPct val="100000"/>
              </a:lnSpc>
            </a:pPr>
            <a:r>
              <a:rPr lang="fr-FR" sz="1400" strike="noStrike" spc="-1" dirty="0">
                <a:solidFill>
                  <a:srgbClr val="7C7C7C"/>
                </a:solidFill>
                <a:uFill>
                  <a:solidFill>
                    <a:srgbClr val="FFFFFF"/>
                  </a:solidFill>
                </a:uFill>
                <a:latin typeface="Century Gothic" panose="020B0502020202020204" pitchFamily="34" charset="0"/>
                <a:ea typeface="MS PGothic"/>
              </a:rPr>
              <a:t>Crédit Agricole S.A. ne garantit ni l’exactitude, ni l’exhaustivité de ces opinions comme des sources d’informations à partir desquelles elles ont été obtenues, bien que ces sources d’informations soient réputées fiables. Ni Crédit Agricole S.A., ni une de ses filiales ou une Caisse Régionale, ne sauraient donc engager sa responsabilité au titre de la divulgation ou de l’utilisation des informations contenues dans cette publication.</a:t>
            </a:r>
            <a:endParaRPr lang="fr-FR" sz="1400" b="1" strike="noStrike" spc="-1" dirty="0">
              <a:solidFill>
                <a:srgbClr val="7C7C7C"/>
              </a:solidFill>
              <a:uFill>
                <a:solidFill>
                  <a:srgbClr val="FFFFFF"/>
                </a:solidFill>
              </a:uFill>
              <a:latin typeface="Century Gothic" panose="020B0502020202020204" pitchFamily="34" charset="0"/>
            </a:endParaRPr>
          </a:p>
        </p:txBody>
      </p:sp>
      <p:sp>
        <p:nvSpPr>
          <p:cNvPr id="97" name="CustomShape 2"/>
          <p:cNvSpPr/>
          <p:nvPr/>
        </p:nvSpPr>
        <p:spPr>
          <a:xfrm>
            <a:off x="336482" y="388641"/>
            <a:ext cx="7632360" cy="6249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75000"/>
              </a:lnSpc>
            </a:pPr>
            <a:r>
              <a:rPr lang="fr-FR" sz="1600" b="1" strike="noStrike" spc="-1" dirty="0">
                <a:solidFill>
                  <a:srgbClr val="3E3E3E"/>
                </a:solidFill>
                <a:uFill>
                  <a:solidFill>
                    <a:srgbClr val="FFFFFF"/>
                  </a:solidFill>
                </a:uFill>
                <a:latin typeface="Century Gothic" panose="020B0502020202020204" pitchFamily="34" charset="0"/>
                <a:ea typeface="Verdana"/>
              </a:rPr>
              <a:t>AVERTISSEMENT</a:t>
            </a:r>
            <a:endParaRPr lang="fr-FR" sz="1600" strike="noStrike" spc="-1" dirty="0">
              <a:solidFill>
                <a:srgbClr val="000000"/>
              </a:solidFill>
              <a:uFill>
                <a:solidFill>
                  <a:srgbClr val="FFFFFF"/>
                </a:solidFill>
              </a:uFill>
              <a:latin typeface="Century Gothic" panose="020B0502020202020204" pitchFamily="34" charset="0"/>
            </a:endParaRPr>
          </a:p>
        </p:txBody>
      </p:sp>
    </p:spTree>
    <p:extLst>
      <p:ext uri="{BB962C8B-B14F-4D97-AF65-F5344CB8AC3E}">
        <p14:creationId xmlns:p14="http://schemas.microsoft.com/office/powerpoint/2010/main" val="162523096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TextShape 1"/>
          <p:cNvSpPr txBox="1"/>
          <p:nvPr/>
        </p:nvSpPr>
        <p:spPr>
          <a:xfrm>
            <a:off x="179512" y="1157840"/>
            <a:ext cx="7560840" cy="2565000"/>
          </a:xfrm>
          <a:prstGeom prst="rect">
            <a:avLst/>
          </a:prstGeom>
          <a:noFill/>
          <a:ln>
            <a:noFill/>
          </a:ln>
        </p:spPr>
        <p:txBody>
          <a:bodyPr/>
          <a:lstStyle/>
          <a:p>
            <a:pPr marL="285750" indent="-285750">
              <a:lnSpc>
                <a:spcPct val="100000"/>
              </a:lnSpc>
              <a:buClr>
                <a:srgbClr val="009999"/>
              </a:buClr>
              <a:buSzPct val="75000"/>
              <a:buBlip>
                <a:blip r:embed="rId3"/>
              </a:buBlip>
            </a:pPr>
            <a:r>
              <a:rPr lang="fr-FR" sz="1400" strike="noStrike" spc="-1" dirty="0">
                <a:uFill>
                  <a:solidFill>
                    <a:srgbClr val="FFFFFF"/>
                  </a:solidFill>
                </a:uFill>
                <a:latin typeface="Century Gothic" panose="020B0502020202020204" pitchFamily="34" charset="0"/>
                <a:ea typeface="MS PGothic"/>
              </a:rPr>
              <a:t>Les principales tendances des 5 dernières années</a:t>
            </a:r>
          </a:p>
          <a:p>
            <a:pPr marL="342900" indent="-342900">
              <a:lnSpc>
                <a:spcPct val="100000"/>
              </a:lnSpc>
              <a:buClr>
                <a:srgbClr val="009999"/>
              </a:buClr>
              <a:buFont typeface="Wingdings" panose="05000000000000000000" pitchFamily="2" charset="2"/>
              <a:buChar char="§"/>
            </a:pPr>
            <a:endParaRPr lang="fr-FR" sz="2000" strike="noStrike" spc="-1" dirty="0">
              <a:solidFill>
                <a:srgbClr val="7C7C7C"/>
              </a:solidFill>
              <a:uFill>
                <a:solidFill>
                  <a:srgbClr val="FFFFFF"/>
                </a:solidFill>
              </a:uFill>
              <a:latin typeface="Century Gothic" panose="020B0502020202020204" pitchFamily="34" charset="0"/>
            </a:endParaRPr>
          </a:p>
          <a:p>
            <a:pPr marL="285750" indent="-285750">
              <a:lnSpc>
                <a:spcPct val="100000"/>
              </a:lnSpc>
              <a:buClr>
                <a:srgbClr val="009999"/>
              </a:buClr>
              <a:buSzPct val="75000"/>
              <a:buBlip>
                <a:blip r:embed="rId3"/>
              </a:buBlip>
            </a:pPr>
            <a:r>
              <a:rPr lang="fr-FR" sz="1400" strike="noStrike" spc="-1" dirty="0">
                <a:uFill>
                  <a:solidFill>
                    <a:srgbClr val="FFFFFF"/>
                  </a:solidFill>
                </a:uFill>
                <a:latin typeface="Century Gothic" panose="020B0502020202020204" pitchFamily="34" charset="0"/>
                <a:ea typeface="MS PGothic"/>
              </a:rPr>
              <a:t>Une vision unique du marché français alimentée par des équipes d’experts filières</a:t>
            </a:r>
            <a:endParaRPr lang="fr-FR" sz="2000" strike="noStrike" spc="-1" dirty="0">
              <a:uFill>
                <a:solidFill>
                  <a:srgbClr val="FFFFFF"/>
                </a:solidFill>
              </a:uFill>
              <a:latin typeface="Century Gothic" panose="020B0502020202020204" pitchFamily="34" charset="0"/>
            </a:endParaRPr>
          </a:p>
          <a:p>
            <a:pPr marL="649440" lvl="1" indent="-380520">
              <a:lnSpc>
                <a:spcPct val="100000"/>
              </a:lnSpc>
              <a:buFont typeface="Arial" panose="020B0604020202020204" pitchFamily="34" charset="0"/>
              <a:buChar char="•"/>
            </a:pPr>
            <a:r>
              <a:rPr lang="fr-FR" sz="1200" strike="noStrike" spc="-1" dirty="0">
                <a:solidFill>
                  <a:srgbClr val="004D4D"/>
                </a:solidFill>
                <a:uFill>
                  <a:solidFill>
                    <a:srgbClr val="FFFFFF"/>
                  </a:solidFill>
                </a:uFill>
                <a:latin typeface="Century Gothic" panose="020B0502020202020204" pitchFamily="34" charset="0"/>
                <a:ea typeface="MS PGothic"/>
              </a:rPr>
              <a:t>L’Observatoire IAA + le Supplément Vins</a:t>
            </a:r>
            <a:endParaRPr lang="fr-FR" sz="1600" strike="noStrike" spc="-1" dirty="0">
              <a:solidFill>
                <a:srgbClr val="004D4D"/>
              </a:solidFill>
              <a:uFill>
                <a:solidFill>
                  <a:srgbClr val="FFFFFF"/>
                </a:solidFill>
              </a:uFill>
              <a:latin typeface="Century Gothic" panose="020B0502020202020204" pitchFamily="34" charset="0"/>
            </a:endParaRPr>
          </a:p>
          <a:p>
            <a:pPr>
              <a:lnSpc>
                <a:spcPct val="100000"/>
              </a:lnSpc>
            </a:pPr>
            <a:endParaRPr lang="fr-FR" sz="1400" strike="noStrike" spc="-1" dirty="0">
              <a:solidFill>
                <a:srgbClr val="808080"/>
              </a:solidFill>
              <a:uFill>
                <a:solidFill>
                  <a:srgbClr val="FFFFFF"/>
                </a:solidFill>
              </a:uFill>
              <a:latin typeface="Century Gothic" panose="020B0502020202020204" pitchFamily="34" charset="0"/>
              <a:ea typeface="MS PGothic"/>
            </a:endParaRPr>
          </a:p>
          <a:p>
            <a:pPr marL="285750" indent="-285750">
              <a:lnSpc>
                <a:spcPct val="100000"/>
              </a:lnSpc>
              <a:buClr>
                <a:srgbClr val="009999"/>
              </a:buClr>
              <a:buSzPct val="75000"/>
              <a:buBlip>
                <a:blip r:embed="rId3"/>
              </a:buBlip>
            </a:pPr>
            <a:r>
              <a:rPr lang="fr-FR" sz="1400" strike="noStrike" spc="-1" dirty="0">
                <a:uFill>
                  <a:solidFill>
                    <a:srgbClr val="FFFFFF"/>
                  </a:solidFill>
                </a:uFill>
                <a:latin typeface="Century Gothic" panose="020B0502020202020204" pitchFamily="34" charset="0"/>
                <a:ea typeface="MS PGothic"/>
              </a:rPr>
              <a:t>Analyse d’indicateurs clés</a:t>
            </a:r>
            <a:endParaRPr lang="fr-FR" sz="2000" strike="noStrike" spc="-1" dirty="0">
              <a:uFill>
                <a:solidFill>
                  <a:srgbClr val="FFFFFF"/>
                </a:solidFill>
              </a:uFill>
              <a:latin typeface="Century Gothic" panose="020B0502020202020204" pitchFamily="34" charset="0"/>
            </a:endParaRPr>
          </a:p>
          <a:p>
            <a:pPr marL="649440" lvl="1" indent="-380520">
              <a:lnSpc>
                <a:spcPct val="100000"/>
              </a:lnSpc>
              <a:buFont typeface="Arial" panose="020B0604020202020204" pitchFamily="34" charset="0"/>
              <a:buChar char="•"/>
            </a:pPr>
            <a:r>
              <a:rPr lang="fr-FR" sz="1200" strike="noStrike" spc="-1" dirty="0">
                <a:solidFill>
                  <a:srgbClr val="004D4D"/>
                </a:solidFill>
                <a:uFill>
                  <a:solidFill>
                    <a:srgbClr val="FFFFFF"/>
                  </a:solidFill>
                </a:uFill>
                <a:latin typeface="Century Gothic" panose="020B0502020202020204" pitchFamily="34" charset="0"/>
                <a:ea typeface="MS PGothic"/>
              </a:rPr>
              <a:t>Activité, marge, rentabilité, endettement, capacité d’investissement</a:t>
            </a:r>
            <a:endParaRPr lang="fr-FR" sz="1600" strike="noStrike" spc="-1" dirty="0">
              <a:solidFill>
                <a:srgbClr val="004D4D"/>
              </a:solidFill>
              <a:uFill>
                <a:solidFill>
                  <a:srgbClr val="FFFFFF"/>
                </a:solidFill>
              </a:uFill>
              <a:latin typeface="Century Gothic" panose="020B0502020202020204" pitchFamily="34" charset="0"/>
            </a:endParaRPr>
          </a:p>
          <a:p>
            <a:pPr>
              <a:lnSpc>
                <a:spcPct val="100000"/>
              </a:lnSpc>
            </a:pPr>
            <a:endParaRPr lang="fr-FR" sz="1400" strike="noStrike" spc="-1" dirty="0">
              <a:solidFill>
                <a:srgbClr val="7C7C7C"/>
              </a:solidFill>
              <a:uFill>
                <a:solidFill>
                  <a:srgbClr val="FFFFFF"/>
                </a:solidFill>
              </a:uFill>
              <a:latin typeface="Century Gothic" panose="020B0502020202020204" pitchFamily="34" charset="0"/>
              <a:ea typeface="MS PGothic"/>
            </a:endParaRPr>
          </a:p>
          <a:p>
            <a:pPr marL="285750" indent="-285750">
              <a:lnSpc>
                <a:spcPct val="100000"/>
              </a:lnSpc>
              <a:buClr>
                <a:srgbClr val="009999"/>
              </a:buClr>
              <a:buSzPct val="75000"/>
              <a:buBlip>
                <a:blip r:embed="rId3"/>
              </a:buBlip>
            </a:pPr>
            <a:r>
              <a:rPr lang="fr-FR" sz="1400" strike="noStrike" spc="-1" dirty="0">
                <a:uFill>
                  <a:solidFill>
                    <a:srgbClr val="FFFFFF"/>
                  </a:solidFill>
                </a:uFill>
                <a:latin typeface="Century Gothic" panose="020B0502020202020204" pitchFamily="34" charset="0"/>
                <a:ea typeface="MS PGothic"/>
              </a:rPr>
              <a:t>Un échantillon de 181 Md€ </a:t>
            </a:r>
            <a:r>
              <a:rPr lang="fr-FR" sz="1200" strike="noStrike" spc="-1" dirty="0">
                <a:uFill>
                  <a:solidFill>
                    <a:srgbClr val="FFFFFF"/>
                  </a:solidFill>
                </a:uFill>
                <a:latin typeface="Century Gothic" panose="020B0502020202020204" pitchFamily="34" charset="0"/>
                <a:ea typeface="MS PGothic"/>
              </a:rPr>
              <a:t>hors boissons non alcoolisées</a:t>
            </a:r>
            <a:endParaRPr lang="fr-FR" sz="2000" strike="noStrike" spc="-1" dirty="0">
              <a:uFill>
                <a:solidFill>
                  <a:srgbClr val="FFFFFF"/>
                </a:solidFill>
              </a:uFill>
              <a:latin typeface="Century Gothic" panose="020B0502020202020204" pitchFamily="34" charset="0"/>
            </a:endParaRPr>
          </a:p>
          <a:p>
            <a:pPr marL="649440" lvl="1" indent="-380520">
              <a:lnSpc>
                <a:spcPct val="100000"/>
              </a:lnSpc>
              <a:buFont typeface="Arial" panose="020B0604020202020204" pitchFamily="34" charset="0"/>
              <a:buChar char="•"/>
            </a:pPr>
            <a:r>
              <a:rPr lang="fr-FR" sz="1200" strike="noStrike" spc="-1" dirty="0">
                <a:solidFill>
                  <a:srgbClr val="004D4D"/>
                </a:solidFill>
                <a:uFill>
                  <a:solidFill>
                    <a:srgbClr val="FFFFFF"/>
                  </a:solidFill>
                </a:uFill>
                <a:latin typeface="Century Gothic" panose="020B0502020202020204" pitchFamily="34" charset="0"/>
                <a:ea typeface="MS PGothic"/>
              </a:rPr>
              <a:t>Une segmentation fine par taille, par métier et par région</a:t>
            </a:r>
            <a:endParaRPr lang="fr-FR" sz="1600" strike="noStrike" spc="-1" dirty="0">
              <a:solidFill>
                <a:srgbClr val="004D4D"/>
              </a:solidFill>
              <a:uFill>
                <a:solidFill>
                  <a:srgbClr val="FFFFFF"/>
                </a:solidFill>
              </a:uFill>
              <a:latin typeface="Century Gothic" panose="020B0502020202020204" pitchFamily="34" charset="0"/>
            </a:endParaRPr>
          </a:p>
          <a:p>
            <a:pPr marL="649440" lvl="1" indent="-380520">
              <a:lnSpc>
                <a:spcPct val="100000"/>
              </a:lnSpc>
              <a:buFont typeface="Arial" panose="020B0604020202020204" pitchFamily="34" charset="0"/>
              <a:buChar char="•"/>
            </a:pPr>
            <a:r>
              <a:rPr lang="fr-FR" sz="1200" strike="noStrike" spc="-1" dirty="0">
                <a:uFill>
                  <a:solidFill>
                    <a:srgbClr val="FFFFFF"/>
                  </a:solidFill>
                </a:uFill>
                <a:latin typeface="Century Gothic" panose="020B0502020202020204" pitchFamily="34" charset="0"/>
                <a:ea typeface="MS PGothic"/>
              </a:rPr>
              <a:t>Bilans clôturés du 01/04/2016 au 31/03/2017</a:t>
            </a:r>
            <a:endParaRPr lang="fr-FR" sz="1600" strike="noStrike" spc="-1" dirty="0">
              <a:uFill>
                <a:solidFill>
                  <a:srgbClr val="FFFFFF"/>
                </a:solidFill>
              </a:uFill>
              <a:latin typeface="Century Gothic" panose="020B0502020202020204" pitchFamily="34" charset="0"/>
            </a:endParaRPr>
          </a:p>
        </p:txBody>
      </p:sp>
      <p:pic>
        <p:nvPicPr>
          <p:cNvPr id="104" name="Picture 2"/>
          <p:cNvPicPr/>
          <p:nvPr/>
        </p:nvPicPr>
        <p:blipFill>
          <a:blip r:embed="rId4"/>
          <a:stretch/>
        </p:blipFill>
        <p:spPr>
          <a:xfrm>
            <a:off x="971600" y="3789040"/>
            <a:ext cx="3874323" cy="2260800"/>
          </a:xfrm>
          <a:prstGeom prst="rect">
            <a:avLst/>
          </a:prstGeom>
          <a:ln>
            <a:noFill/>
          </a:ln>
        </p:spPr>
      </p:pic>
      <p:pic>
        <p:nvPicPr>
          <p:cNvPr id="105" name="Picture 3"/>
          <p:cNvPicPr/>
          <p:nvPr/>
        </p:nvPicPr>
        <p:blipFill>
          <a:blip r:embed="rId5"/>
          <a:stretch/>
        </p:blipFill>
        <p:spPr>
          <a:xfrm>
            <a:off x="6714398" y="2132856"/>
            <a:ext cx="2339400" cy="3076916"/>
          </a:xfrm>
          <a:prstGeom prst="rect">
            <a:avLst/>
          </a:prstGeom>
          <a:ln>
            <a:noFill/>
          </a:ln>
        </p:spPr>
      </p:pic>
      <p:pic>
        <p:nvPicPr>
          <p:cNvPr id="106" name="Picture 2"/>
          <p:cNvPicPr/>
          <p:nvPr/>
        </p:nvPicPr>
        <p:blipFill>
          <a:blip r:embed="rId6"/>
          <a:stretch/>
        </p:blipFill>
        <p:spPr>
          <a:xfrm>
            <a:off x="5383776" y="3094083"/>
            <a:ext cx="2356576" cy="3062160"/>
          </a:xfrm>
          <a:prstGeom prst="rect">
            <a:avLst/>
          </a:prstGeom>
          <a:ln>
            <a:noFill/>
          </a:ln>
        </p:spPr>
      </p:pic>
      <p:sp>
        <p:nvSpPr>
          <p:cNvPr id="10" name="CustomShape 2">
            <a:extLst>
              <a:ext uri="{FF2B5EF4-FFF2-40B4-BE49-F238E27FC236}">
                <a16:creationId xmlns:a16="http://schemas.microsoft.com/office/drawing/2014/main" id="{2CCD09F8-C55E-4773-95AF-71908EB46D23}"/>
              </a:ext>
            </a:extLst>
          </p:cNvPr>
          <p:cNvSpPr/>
          <p:nvPr/>
        </p:nvSpPr>
        <p:spPr>
          <a:xfrm>
            <a:off x="336481" y="366840"/>
            <a:ext cx="8515287" cy="627907"/>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75000"/>
              </a:lnSpc>
            </a:pPr>
            <a:r>
              <a:rPr lang="fr-FR" sz="1600" b="1" strike="noStrike" spc="-1" dirty="0">
                <a:solidFill>
                  <a:srgbClr val="3E3E3E"/>
                </a:solidFill>
                <a:uFill>
                  <a:solidFill>
                    <a:srgbClr val="FFFFFF"/>
                  </a:solidFill>
                </a:uFill>
                <a:latin typeface="Century Gothic" panose="020B0502020202020204" pitchFamily="34" charset="0"/>
                <a:ea typeface="Verdana"/>
              </a:rPr>
              <a:t>L’OBSERVATOIRE FINANCIER DES ENTREPRISES AGROALIMENTAIRES</a:t>
            </a:r>
          </a:p>
          <a:p>
            <a:pPr>
              <a:lnSpc>
                <a:spcPct val="75000"/>
              </a:lnSpc>
            </a:pPr>
            <a:r>
              <a:rPr lang="fr-FR" sz="1400" spc="-1" dirty="0">
                <a:solidFill>
                  <a:schemeClr val="accent2">
                    <a:lumMod val="75000"/>
                  </a:schemeClr>
                </a:solidFill>
                <a:uFill>
                  <a:solidFill>
                    <a:srgbClr val="FFFFFF"/>
                  </a:solidFill>
                </a:uFill>
                <a:latin typeface="Century Gothic" panose="020B0502020202020204" pitchFamily="34" charset="0"/>
                <a:ea typeface="Verdana"/>
              </a:rPr>
              <a:t>RAPPELS</a:t>
            </a:r>
            <a:endParaRPr lang="fr-FR" sz="1400" strike="noStrike" spc="-1" dirty="0">
              <a:solidFill>
                <a:schemeClr val="accent2">
                  <a:lumMod val="75000"/>
                </a:schemeClr>
              </a:solidFill>
              <a:uFill>
                <a:solidFill>
                  <a:srgbClr val="FFFFFF"/>
                </a:solidFill>
              </a:uFill>
              <a:latin typeface="Century Gothic" panose="020B0502020202020204" pitchFamily="34" charset="0"/>
            </a:endParaRPr>
          </a:p>
        </p:txBody>
      </p:sp>
    </p:spTree>
    <p:extLst>
      <p:ext uri="{BB962C8B-B14F-4D97-AF65-F5344CB8AC3E}">
        <p14:creationId xmlns:p14="http://schemas.microsoft.com/office/powerpoint/2010/main" val="178681899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stomShape 2">
            <a:extLst>
              <a:ext uri="{FF2B5EF4-FFF2-40B4-BE49-F238E27FC236}">
                <a16:creationId xmlns:a16="http://schemas.microsoft.com/office/drawing/2014/main" id="{2CCD09F8-C55E-4773-95AF-71908EB46D23}"/>
              </a:ext>
            </a:extLst>
          </p:cNvPr>
          <p:cNvSpPr/>
          <p:nvPr/>
        </p:nvSpPr>
        <p:spPr>
          <a:xfrm>
            <a:off x="336481" y="366840"/>
            <a:ext cx="8515287" cy="627907"/>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75000"/>
              </a:lnSpc>
            </a:pPr>
            <a:r>
              <a:rPr lang="fr-FR" sz="1600" b="1" spc="-1" dirty="0" smtClean="0">
                <a:solidFill>
                  <a:srgbClr val="3E3E3E"/>
                </a:solidFill>
                <a:uFill>
                  <a:solidFill>
                    <a:srgbClr val="FFFFFF"/>
                  </a:solidFill>
                </a:uFill>
                <a:latin typeface="Century Gothic" panose="020B0502020202020204" pitchFamily="34" charset="0"/>
                <a:ea typeface="Verdana"/>
              </a:rPr>
              <a:t>UN CHIFFRE D’AFFAIRES EN HAUSSE… MAIS POUR L’ESSENTIEL À L’INTERNATIONAL</a:t>
            </a:r>
            <a:endParaRPr lang="fr-FR" sz="1600" b="1" strike="noStrike" spc="-1" dirty="0">
              <a:solidFill>
                <a:srgbClr val="3E3E3E"/>
              </a:solidFill>
              <a:uFill>
                <a:solidFill>
                  <a:srgbClr val="FFFFFF"/>
                </a:solidFill>
              </a:uFill>
              <a:latin typeface="Century Gothic" panose="020B0502020202020204" pitchFamily="34" charset="0"/>
              <a:ea typeface="Verdana"/>
            </a:endParaRPr>
          </a:p>
          <a:p>
            <a:pPr>
              <a:lnSpc>
                <a:spcPct val="75000"/>
              </a:lnSpc>
            </a:pPr>
            <a:r>
              <a:rPr lang="fr-FR" sz="1400" spc="-1" dirty="0" smtClean="0">
                <a:solidFill>
                  <a:schemeClr val="accent2">
                    <a:lumMod val="75000"/>
                  </a:schemeClr>
                </a:solidFill>
                <a:uFill>
                  <a:solidFill>
                    <a:srgbClr val="FFFFFF"/>
                  </a:solidFill>
                </a:uFill>
                <a:latin typeface="Century Gothic" panose="020B0502020202020204" pitchFamily="34" charset="0"/>
                <a:ea typeface="Verdana"/>
              </a:rPr>
              <a:t>ET DU FAIT DE CHANGEMENTS DE PÉRIMÈTRE</a:t>
            </a:r>
            <a:endParaRPr lang="fr-FR" sz="1400" strike="noStrike" spc="-1" dirty="0">
              <a:solidFill>
                <a:schemeClr val="accent2">
                  <a:lumMod val="75000"/>
                </a:schemeClr>
              </a:solidFill>
              <a:uFill>
                <a:solidFill>
                  <a:srgbClr val="FFFFFF"/>
                </a:solidFill>
              </a:uFill>
              <a:latin typeface="Century Gothic" panose="020B0502020202020204" pitchFamily="34" charset="0"/>
            </a:endParaRPr>
          </a:p>
        </p:txBody>
      </p:sp>
      <p:sp>
        <p:nvSpPr>
          <p:cNvPr id="6" name="CustomShape 5"/>
          <p:cNvSpPr/>
          <p:nvPr/>
        </p:nvSpPr>
        <p:spPr>
          <a:xfrm>
            <a:off x="222060" y="4815007"/>
            <a:ext cx="8744128" cy="378356"/>
          </a:xfrm>
          <a:prstGeom prst="rect">
            <a:avLst/>
          </a:prstGeom>
          <a:noFill/>
          <a:ln>
            <a:noFill/>
          </a:ln>
        </p:spPr>
        <p:style>
          <a:lnRef idx="0">
            <a:scrgbClr r="0" g="0" b="0"/>
          </a:lnRef>
          <a:fillRef idx="0">
            <a:scrgbClr r="0" g="0" b="0"/>
          </a:fillRef>
          <a:effectRef idx="0">
            <a:scrgbClr r="0" g="0" b="0"/>
          </a:effectRef>
          <a:fontRef idx="minor"/>
        </p:style>
        <p:txBody>
          <a:bodyPr/>
          <a:lstStyle/>
          <a:p>
            <a:pPr marL="358920" lvl="1" indent="-358560" algn="just">
              <a:lnSpc>
                <a:spcPct val="100000"/>
              </a:lnSpc>
              <a:buBlip>
                <a:blip r:embed="rId2"/>
              </a:buBlip>
            </a:pPr>
            <a:r>
              <a:rPr lang="fr-FR" sz="1400" strike="noStrike" spc="-1" dirty="0">
                <a:uFill>
                  <a:solidFill>
                    <a:srgbClr val="FFFFFF"/>
                  </a:solidFill>
                </a:uFill>
                <a:latin typeface="Century Gothic" panose="020B0502020202020204" pitchFamily="34" charset="0"/>
                <a:ea typeface="MS PGothic"/>
              </a:rPr>
              <a:t>Le CA total IAA augmente de + 1,6 </a:t>
            </a:r>
            <a:r>
              <a:rPr lang="fr-FR" sz="1400" strike="noStrike" spc="-1" dirty="0" smtClean="0">
                <a:uFill>
                  <a:solidFill>
                    <a:srgbClr val="FFFFFF"/>
                  </a:solidFill>
                </a:uFill>
                <a:latin typeface="Century Gothic" panose="020B0502020202020204" pitchFamily="34" charset="0"/>
                <a:ea typeface="MS PGothic"/>
              </a:rPr>
              <a:t>%... mais </a:t>
            </a:r>
            <a:endParaRPr lang="fr-FR" sz="1400" strike="noStrike" spc="-1" dirty="0">
              <a:uFill>
                <a:solidFill>
                  <a:srgbClr val="FFFFFF"/>
                </a:solidFill>
              </a:uFill>
              <a:latin typeface="Century Gothic" panose="020B0502020202020204" pitchFamily="34" charset="0"/>
              <a:ea typeface="MS PGothic"/>
            </a:endParaRPr>
          </a:p>
          <a:p>
            <a:pPr marL="816120" lvl="2" indent="-358560" algn="just">
              <a:buClr>
                <a:schemeClr val="accent2">
                  <a:lumMod val="50000"/>
                </a:schemeClr>
              </a:buClr>
              <a:buFont typeface="Wingdings" panose="05000000000000000000" pitchFamily="2" charset="2"/>
              <a:buChar char="§"/>
            </a:pPr>
            <a:r>
              <a:rPr lang="fr-FR" sz="1400" strike="noStrike" spc="-1" dirty="0" smtClean="0">
                <a:uFill>
                  <a:solidFill>
                    <a:srgbClr val="FFFFFF"/>
                  </a:solidFill>
                </a:uFill>
                <a:latin typeface="Century Gothic" panose="020B0502020202020204" pitchFamily="34" charset="0"/>
                <a:ea typeface="MS PGothic"/>
              </a:rPr>
              <a:t>L’activité France ne progresse pas</a:t>
            </a:r>
          </a:p>
          <a:p>
            <a:pPr marL="816120" lvl="2" indent="-358560" algn="just">
              <a:buClr>
                <a:schemeClr val="accent2">
                  <a:lumMod val="50000"/>
                </a:schemeClr>
              </a:buClr>
              <a:buFont typeface="Wingdings" panose="05000000000000000000" pitchFamily="2" charset="2"/>
              <a:buChar char="§"/>
            </a:pPr>
            <a:r>
              <a:rPr lang="fr-FR" sz="1400" spc="-1" dirty="0" smtClean="0">
                <a:uFill>
                  <a:solidFill>
                    <a:srgbClr val="FFFFFF"/>
                  </a:solidFill>
                </a:uFill>
                <a:latin typeface="Century Gothic" panose="020B0502020202020204" pitchFamily="34" charset="0"/>
                <a:ea typeface="MS PGothic"/>
              </a:rPr>
              <a:t>La progression du chiffre d’affaires est surtout due à l’international :</a:t>
            </a:r>
          </a:p>
          <a:p>
            <a:pPr marL="1273320" lvl="3" indent="-358560" algn="just">
              <a:buClr>
                <a:schemeClr val="accent2">
                  <a:lumMod val="50000"/>
                </a:schemeClr>
              </a:buClr>
              <a:buFont typeface="Arial" panose="020B0604020202020204" pitchFamily="34" charset="0"/>
              <a:buChar char="•"/>
            </a:pPr>
            <a:r>
              <a:rPr lang="fr-FR" sz="1400" spc="-1" dirty="0" smtClean="0">
                <a:uFill>
                  <a:solidFill>
                    <a:srgbClr val="FFFFFF"/>
                  </a:solidFill>
                </a:uFill>
                <a:latin typeface="Century Gothic" panose="020B0502020202020204" pitchFamily="34" charset="0"/>
                <a:ea typeface="MS PGothic"/>
              </a:rPr>
              <a:t>Des changements de périmètre / croissance externe</a:t>
            </a:r>
          </a:p>
          <a:p>
            <a:pPr marL="1273320" lvl="3" indent="-358560" algn="just">
              <a:buClr>
                <a:schemeClr val="accent2">
                  <a:lumMod val="50000"/>
                </a:schemeClr>
              </a:buClr>
              <a:buFont typeface="Arial" panose="020B0604020202020204" pitchFamily="34" charset="0"/>
              <a:buChar char="•"/>
            </a:pPr>
            <a:r>
              <a:rPr lang="fr-FR" sz="1400" spc="-1" dirty="0" smtClean="0">
                <a:uFill>
                  <a:solidFill>
                    <a:srgbClr val="FFFFFF"/>
                  </a:solidFill>
                </a:uFill>
                <a:latin typeface="Century Gothic" panose="020B0502020202020204" pitchFamily="34" charset="0"/>
                <a:ea typeface="MS PGothic"/>
              </a:rPr>
              <a:t>La viande de porc et les V&amp;S sont parmi les métiers les plus dynamiques</a:t>
            </a:r>
          </a:p>
          <a:p>
            <a:pPr marL="1273320" lvl="3" indent="-358560" algn="just">
              <a:buClr>
                <a:schemeClr val="accent2">
                  <a:lumMod val="50000"/>
                </a:schemeClr>
              </a:buClr>
              <a:buFont typeface="Wingdings" panose="05000000000000000000" pitchFamily="2" charset="2"/>
              <a:buChar char="§"/>
            </a:pPr>
            <a:endParaRPr lang="fr-FR" sz="1200" spc="-1" dirty="0">
              <a:uFill>
                <a:solidFill>
                  <a:srgbClr val="FFFFFF"/>
                </a:solidFill>
              </a:uFill>
              <a:latin typeface="Century Gothic" panose="020B0502020202020204" pitchFamily="34" charset="0"/>
              <a:ea typeface="MS PGothic"/>
            </a:endParaRPr>
          </a:p>
        </p:txBody>
      </p:sp>
      <p:sp>
        <p:nvSpPr>
          <p:cNvPr id="9" name="CustomShape 6"/>
          <p:cNvSpPr/>
          <p:nvPr/>
        </p:nvSpPr>
        <p:spPr>
          <a:xfrm>
            <a:off x="2629576" y="1201873"/>
            <a:ext cx="3902400" cy="359640"/>
          </a:xfrm>
          <a:prstGeom prst="rect">
            <a:avLst/>
          </a:prstGeom>
          <a:solidFill>
            <a:srgbClr val="006666"/>
          </a:solidFill>
          <a:ln w="9360">
            <a:noFill/>
          </a:ln>
        </p:spPr>
        <p:style>
          <a:lnRef idx="0">
            <a:scrgbClr r="0" g="0" b="0"/>
          </a:lnRef>
          <a:fillRef idx="0">
            <a:scrgbClr r="0" g="0" b="0"/>
          </a:fillRef>
          <a:effectRef idx="0">
            <a:scrgbClr r="0" g="0" b="0"/>
          </a:effectRef>
          <a:fontRef idx="minor"/>
        </p:style>
        <p:txBody>
          <a:bodyPr anchor="ctr"/>
          <a:lstStyle/>
          <a:p>
            <a:pPr algn="ctr">
              <a:lnSpc>
                <a:spcPct val="100000"/>
              </a:lnSpc>
            </a:pPr>
            <a:r>
              <a:rPr lang="fr-FR" sz="1000" b="1" strike="noStrike" spc="-1" dirty="0">
                <a:solidFill>
                  <a:srgbClr val="FFFFFF"/>
                </a:solidFill>
                <a:uFill>
                  <a:solidFill>
                    <a:srgbClr val="FFFFFF"/>
                  </a:solidFill>
                </a:uFill>
                <a:latin typeface="Century Gothic" panose="020B0502020202020204" pitchFamily="34" charset="0"/>
                <a:ea typeface="ＭＳ Ｐゴシック"/>
              </a:rPr>
              <a:t>ÉVOLUTION </a:t>
            </a:r>
            <a:r>
              <a:rPr lang="fr-FR" sz="1000" b="1" strike="noStrike" spc="-1" dirty="0" smtClean="0">
                <a:solidFill>
                  <a:srgbClr val="FFFFFF"/>
                </a:solidFill>
                <a:uFill>
                  <a:solidFill>
                    <a:srgbClr val="FFFFFF"/>
                  </a:solidFill>
                </a:uFill>
                <a:latin typeface="Century Gothic" panose="020B0502020202020204" pitchFamily="34" charset="0"/>
                <a:ea typeface="ＭＳ Ｐゴシック"/>
              </a:rPr>
              <a:t>DU CHIFFRE D’AFFAIRES</a:t>
            </a:r>
            <a:endParaRPr lang="fr-FR" sz="1800" strike="noStrike" spc="-1" dirty="0">
              <a:solidFill>
                <a:srgbClr val="000000"/>
              </a:solidFill>
              <a:uFill>
                <a:solidFill>
                  <a:srgbClr val="FFFFFF"/>
                </a:solidFill>
              </a:uFill>
              <a:latin typeface="Century Gothic" panose="020B0502020202020204" pitchFamily="34" charset="0"/>
            </a:endParaRPr>
          </a:p>
        </p:txBody>
      </p:sp>
      <p:graphicFrame>
        <p:nvGraphicFramePr>
          <p:cNvPr id="7" name="Graphique 6"/>
          <p:cNvGraphicFramePr>
            <a:graphicFrameLocks/>
          </p:cNvGraphicFramePr>
          <p:nvPr>
            <p:extLst>
              <p:ext uri="{D42A27DB-BD31-4B8C-83A1-F6EECF244321}">
                <p14:modId xmlns:p14="http://schemas.microsoft.com/office/powerpoint/2010/main" val="2559874021"/>
              </p:ext>
            </p:extLst>
          </p:nvPr>
        </p:nvGraphicFramePr>
        <p:xfrm>
          <a:off x="107504" y="1834608"/>
          <a:ext cx="4968551" cy="2818528"/>
        </p:xfrm>
        <a:graphic>
          <a:graphicData uri="http://schemas.openxmlformats.org/drawingml/2006/chart">
            <c:chart xmlns:c="http://schemas.openxmlformats.org/drawingml/2006/chart" xmlns:r="http://schemas.openxmlformats.org/officeDocument/2006/relationships" r:id="rId3"/>
          </a:graphicData>
        </a:graphic>
      </p:graphicFrame>
      <p:pic>
        <p:nvPicPr>
          <p:cNvPr id="10" name="Picture 7">
            <a:extLst>
              <a:ext uri="{FF2B5EF4-FFF2-40B4-BE49-F238E27FC236}">
                <a16:creationId xmlns:a16="http://schemas.microsoft.com/office/drawing/2014/main" id="{58E101FA-9FE6-48A5-8B8A-21358BF163DD}"/>
              </a:ext>
            </a:extLst>
          </p:cNvPr>
          <p:cNvPicPr/>
          <p:nvPr/>
        </p:nvPicPr>
        <p:blipFill rotWithShape="1">
          <a:blip r:embed="rId4"/>
          <a:srcRect t="6814" r="10"/>
          <a:stretch/>
        </p:blipFill>
        <p:spPr>
          <a:xfrm>
            <a:off x="5032191" y="1807819"/>
            <a:ext cx="3932298" cy="2679249"/>
          </a:xfrm>
          <a:prstGeom prst="rect">
            <a:avLst/>
          </a:prstGeom>
          <a:ln>
            <a:noFill/>
          </a:ln>
        </p:spPr>
      </p:pic>
    </p:spTree>
    <p:extLst>
      <p:ext uri="{BB962C8B-B14F-4D97-AF65-F5344CB8AC3E}">
        <p14:creationId xmlns:p14="http://schemas.microsoft.com/office/powerpoint/2010/main" val="2064156435"/>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CustomShape 2"/>
          <p:cNvSpPr/>
          <p:nvPr/>
        </p:nvSpPr>
        <p:spPr>
          <a:xfrm>
            <a:off x="5004048" y="1058030"/>
            <a:ext cx="3902400" cy="359640"/>
          </a:xfrm>
          <a:prstGeom prst="rect">
            <a:avLst/>
          </a:prstGeom>
          <a:solidFill>
            <a:srgbClr val="006666"/>
          </a:solidFill>
          <a:ln w="9360">
            <a:noFill/>
          </a:ln>
        </p:spPr>
        <p:style>
          <a:lnRef idx="0">
            <a:scrgbClr r="0" g="0" b="0"/>
          </a:lnRef>
          <a:fillRef idx="0">
            <a:scrgbClr r="0" g="0" b="0"/>
          </a:fillRef>
          <a:effectRef idx="0">
            <a:scrgbClr r="0" g="0" b="0"/>
          </a:effectRef>
          <a:fontRef idx="minor"/>
        </p:style>
        <p:txBody>
          <a:bodyPr anchor="ctr"/>
          <a:lstStyle/>
          <a:p>
            <a:pPr algn="ctr">
              <a:lnSpc>
                <a:spcPct val="100000"/>
              </a:lnSpc>
            </a:pPr>
            <a:r>
              <a:rPr lang="fr-FR" sz="1000" b="1" strike="noStrike" spc="-1" dirty="0">
                <a:solidFill>
                  <a:srgbClr val="FFFFFF"/>
                </a:solidFill>
                <a:uFill>
                  <a:solidFill>
                    <a:srgbClr val="FFFFFF"/>
                  </a:solidFill>
                </a:uFill>
                <a:latin typeface="Arial"/>
                <a:ea typeface="ＭＳ Ｐゴシック"/>
              </a:rPr>
              <a:t>REPARTITION DE </a:t>
            </a:r>
            <a:r>
              <a:rPr lang="fr-FR" sz="1000" b="1" strike="noStrike" spc="-1" dirty="0" smtClean="0">
                <a:solidFill>
                  <a:srgbClr val="FFFFFF"/>
                </a:solidFill>
                <a:uFill>
                  <a:solidFill>
                    <a:srgbClr val="FFFFFF"/>
                  </a:solidFill>
                </a:uFill>
                <a:latin typeface="Arial"/>
                <a:ea typeface="ＭＳ Ｐゴシック"/>
              </a:rPr>
              <a:t>L’EBITDA PAR MÉTIER</a:t>
            </a:r>
            <a:endParaRPr lang="fr-FR" sz="1800" strike="noStrike" spc="-1" dirty="0">
              <a:solidFill>
                <a:srgbClr val="000000"/>
              </a:solidFill>
              <a:uFill>
                <a:solidFill>
                  <a:srgbClr val="FFFFFF"/>
                </a:solidFill>
              </a:uFill>
              <a:latin typeface="Arial"/>
            </a:endParaRPr>
          </a:p>
        </p:txBody>
      </p:sp>
      <p:sp>
        <p:nvSpPr>
          <p:cNvPr id="134" name="CustomShape 3"/>
          <p:cNvSpPr/>
          <p:nvPr/>
        </p:nvSpPr>
        <p:spPr>
          <a:xfrm>
            <a:off x="179513" y="5373216"/>
            <a:ext cx="4752528" cy="887284"/>
          </a:xfrm>
          <a:prstGeom prst="rect">
            <a:avLst/>
          </a:prstGeom>
          <a:noFill/>
          <a:ln>
            <a:noFill/>
          </a:ln>
        </p:spPr>
        <p:style>
          <a:lnRef idx="0">
            <a:scrgbClr r="0" g="0" b="0"/>
          </a:lnRef>
          <a:fillRef idx="0">
            <a:scrgbClr r="0" g="0" b="0"/>
          </a:fillRef>
          <a:effectRef idx="0">
            <a:scrgbClr r="0" g="0" b="0"/>
          </a:effectRef>
          <a:fontRef idx="minor"/>
        </p:style>
        <p:txBody>
          <a:bodyPr/>
          <a:lstStyle/>
          <a:p>
            <a:pPr marL="358920" lvl="1" indent="-358560" algn="just">
              <a:lnSpc>
                <a:spcPct val="100000"/>
              </a:lnSpc>
              <a:buBlip>
                <a:blip r:embed="rId2"/>
              </a:buBlip>
            </a:pPr>
            <a:r>
              <a:rPr lang="fr-FR" sz="1400" strike="noStrike" spc="-1" dirty="0" smtClean="0">
                <a:uFill>
                  <a:solidFill>
                    <a:srgbClr val="FFFFFF"/>
                  </a:solidFill>
                </a:uFill>
                <a:latin typeface="Century Gothic" panose="020B0502020202020204" pitchFamily="34" charset="0"/>
                <a:ea typeface="MS PGothic"/>
              </a:rPr>
              <a:t>Le </a:t>
            </a:r>
            <a:r>
              <a:rPr lang="fr-FR" sz="1400" strike="noStrike" spc="-1" dirty="0">
                <a:uFill>
                  <a:solidFill>
                    <a:srgbClr val="FFFFFF"/>
                  </a:solidFill>
                </a:uFill>
                <a:latin typeface="Century Gothic" panose="020B0502020202020204" pitchFamily="34" charset="0"/>
                <a:ea typeface="MS PGothic"/>
              </a:rPr>
              <a:t>ratio d’EBITDA à 7,5 % vs 7,1 </a:t>
            </a:r>
            <a:r>
              <a:rPr lang="fr-FR" sz="1400" strike="noStrike" spc="-1" dirty="0" smtClean="0">
                <a:uFill>
                  <a:solidFill>
                    <a:srgbClr val="FFFFFF"/>
                  </a:solidFill>
                </a:uFill>
                <a:latin typeface="Century Gothic" panose="020B0502020202020204" pitchFamily="34" charset="0"/>
                <a:ea typeface="MS PGothic"/>
              </a:rPr>
              <a:t>%</a:t>
            </a:r>
          </a:p>
          <a:p>
            <a:pPr marL="360" lvl="1" algn="just">
              <a:lnSpc>
                <a:spcPct val="100000"/>
              </a:lnSpc>
            </a:pPr>
            <a:endParaRPr lang="fr-FR" sz="1400" strike="noStrike" spc="-1" dirty="0" smtClean="0">
              <a:uFill>
                <a:solidFill>
                  <a:srgbClr val="FFFFFF"/>
                </a:solidFill>
              </a:uFill>
              <a:latin typeface="Century Gothic" panose="020B0502020202020204" pitchFamily="34" charset="0"/>
              <a:ea typeface="MS PGothic"/>
            </a:endParaRPr>
          </a:p>
          <a:p>
            <a:pPr marL="358920" lvl="1" indent="-358560" algn="just">
              <a:lnSpc>
                <a:spcPct val="100000"/>
              </a:lnSpc>
              <a:buBlip>
                <a:blip r:embed="rId2"/>
              </a:buBlip>
            </a:pPr>
            <a:r>
              <a:rPr lang="fr-FR" sz="1400" spc="-1" dirty="0" smtClean="0">
                <a:uFill>
                  <a:solidFill>
                    <a:srgbClr val="FFFFFF"/>
                  </a:solidFill>
                </a:uFill>
                <a:latin typeface="Century Gothic" panose="020B0502020202020204" pitchFamily="34" charset="0"/>
                <a:ea typeface="MS PGothic"/>
              </a:rPr>
              <a:t>Les Leaders tirent la moyenne vers le haut </a:t>
            </a:r>
            <a:r>
              <a:rPr lang="fr-FR" sz="1400" b="1" spc="-1" dirty="0" smtClean="0">
                <a:uFill>
                  <a:solidFill>
                    <a:srgbClr val="FFFFFF"/>
                  </a:solidFill>
                </a:uFill>
                <a:latin typeface="Century Gothic" panose="020B0502020202020204" pitchFamily="34" charset="0"/>
                <a:ea typeface="MS PGothic"/>
              </a:rPr>
              <a:t>(9,1% / +0,5 points)</a:t>
            </a:r>
            <a:endParaRPr lang="fr-FR" sz="1400" b="1" strike="noStrike" spc="-1" dirty="0">
              <a:uFill>
                <a:solidFill>
                  <a:srgbClr val="FFFFFF"/>
                </a:solidFill>
              </a:uFill>
              <a:latin typeface="Century Gothic" panose="020B0502020202020204" pitchFamily="34" charset="0"/>
            </a:endParaRPr>
          </a:p>
        </p:txBody>
      </p:sp>
      <p:sp>
        <p:nvSpPr>
          <p:cNvPr id="137" name="CustomShape 5"/>
          <p:cNvSpPr/>
          <p:nvPr/>
        </p:nvSpPr>
        <p:spPr>
          <a:xfrm>
            <a:off x="5004048" y="3849208"/>
            <a:ext cx="3902400" cy="359640"/>
          </a:xfrm>
          <a:prstGeom prst="rect">
            <a:avLst/>
          </a:prstGeom>
          <a:solidFill>
            <a:srgbClr val="006666"/>
          </a:solidFill>
          <a:ln w="9360">
            <a:noFill/>
          </a:ln>
        </p:spPr>
        <p:style>
          <a:lnRef idx="0">
            <a:scrgbClr r="0" g="0" b="0"/>
          </a:lnRef>
          <a:fillRef idx="0">
            <a:scrgbClr r="0" g="0" b="0"/>
          </a:fillRef>
          <a:effectRef idx="0">
            <a:scrgbClr r="0" g="0" b="0"/>
          </a:effectRef>
          <a:fontRef idx="minor"/>
        </p:style>
        <p:txBody>
          <a:bodyPr anchor="ctr"/>
          <a:lstStyle/>
          <a:p>
            <a:pPr algn="ctr">
              <a:lnSpc>
                <a:spcPct val="100000"/>
              </a:lnSpc>
            </a:pPr>
            <a:r>
              <a:rPr lang="fr-FR" sz="1000" b="1" strike="noStrike" spc="-1" dirty="0">
                <a:solidFill>
                  <a:srgbClr val="FFFFFF"/>
                </a:solidFill>
                <a:uFill>
                  <a:solidFill>
                    <a:srgbClr val="FFFFFF"/>
                  </a:solidFill>
                </a:uFill>
                <a:latin typeface="Arial"/>
                <a:ea typeface="ＭＳ Ｐゴシック"/>
              </a:rPr>
              <a:t>UN EFFET </a:t>
            </a:r>
            <a:r>
              <a:rPr lang="fr-FR" sz="1000" b="1" strike="noStrike" spc="-1" dirty="0" smtClean="0">
                <a:solidFill>
                  <a:srgbClr val="FFFFFF"/>
                </a:solidFill>
                <a:uFill>
                  <a:solidFill>
                    <a:srgbClr val="FFFFFF"/>
                  </a:solidFill>
                </a:uFill>
                <a:latin typeface="Arial"/>
                <a:ea typeface="ＭＳ Ｐゴシック"/>
              </a:rPr>
              <a:t>TAILLE SUR L’EBITDA</a:t>
            </a:r>
            <a:endParaRPr lang="fr-FR" sz="1800" strike="noStrike" spc="-1" dirty="0">
              <a:solidFill>
                <a:srgbClr val="000000"/>
              </a:solidFill>
              <a:uFill>
                <a:solidFill>
                  <a:srgbClr val="FFFFFF"/>
                </a:solidFill>
              </a:uFill>
              <a:latin typeface="Arial"/>
            </a:endParaRPr>
          </a:p>
        </p:txBody>
      </p:sp>
      <p:sp>
        <p:nvSpPr>
          <p:cNvPr id="139" name="CustomShape 6"/>
          <p:cNvSpPr/>
          <p:nvPr/>
        </p:nvSpPr>
        <p:spPr>
          <a:xfrm>
            <a:off x="226362" y="1058030"/>
            <a:ext cx="3902400" cy="359640"/>
          </a:xfrm>
          <a:prstGeom prst="rect">
            <a:avLst/>
          </a:prstGeom>
          <a:solidFill>
            <a:srgbClr val="006666"/>
          </a:solidFill>
          <a:ln w="9360">
            <a:noFill/>
          </a:ln>
        </p:spPr>
        <p:style>
          <a:lnRef idx="0">
            <a:scrgbClr r="0" g="0" b="0"/>
          </a:lnRef>
          <a:fillRef idx="0">
            <a:scrgbClr r="0" g="0" b="0"/>
          </a:fillRef>
          <a:effectRef idx="0">
            <a:scrgbClr r="0" g="0" b="0"/>
          </a:effectRef>
          <a:fontRef idx="minor"/>
        </p:style>
        <p:txBody>
          <a:bodyPr anchor="ctr"/>
          <a:lstStyle/>
          <a:p>
            <a:pPr algn="ctr">
              <a:lnSpc>
                <a:spcPct val="100000"/>
              </a:lnSpc>
            </a:pPr>
            <a:r>
              <a:rPr lang="fr-FR" sz="1000" b="1" strike="noStrike" spc="-1">
                <a:solidFill>
                  <a:srgbClr val="FFFFFF"/>
                </a:solidFill>
                <a:uFill>
                  <a:solidFill>
                    <a:srgbClr val="FFFFFF"/>
                  </a:solidFill>
                </a:uFill>
                <a:latin typeface="Arial"/>
                <a:ea typeface="ＭＳ Ｐゴシック"/>
              </a:rPr>
              <a:t>ÉVOLUTION DE L’EBITDA</a:t>
            </a:r>
            <a:endParaRPr lang="fr-FR" sz="1800" strike="noStrike" spc="-1">
              <a:solidFill>
                <a:srgbClr val="000000"/>
              </a:solidFill>
              <a:uFill>
                <a:solidFill>
                  <a:srgbClr val="FFFFFF"/>
                </a:solidFill>
              </a:uFill>
              <a:latin typeface="Arial"/>
            </a:endParaRPr>
          </a:p>
        </p:txBody>
      </p:sp>
      <p:sp>
        <p:nvSpPr>
          <p:cNvPr id="2" name="Rectangle 1"/>
          <p:cNvSpPr/>
          <p:nvPr/>
        </p:nvSpPr>
        <p:spPr>
          <a:xfrm>
            <a:off x="237544" y="343618"/>
            <a:ext cx="8327816" cy="276999"/>
          </a:xfrm>
          <a:prstGeom prst="rect">
            <a:avLst/>
          </a:prstGeom>
        </p:spPr>
        <p:txBody>
          <a:bodyPr wrap="square">
            <a:spAutoFit/>
          </a:bodyPr>
          <a:lstStyle/>
          <a:p>
            <a:pPr>
              <a:lnSpc>
                <a:spcPct val="75000"/>
              </a:lnSpc>
            </a:pPr>
            <a:r>
              <a:rPr lang="fr-FR" sz="1600" b="1" spc="-1" dirty="0" smtClean="0">
                <a:solidFill>
                  <a:srgbClr val="3E3E3E"/>
                </a:solidFill>
                <a:uFill>
                  <a:solidFill>
                    <a:srgbClr val="FFFFFF"/>
                  </a:solidFill>
                </a:uFill>
                <a:latin typeface="Century Gothic" panose="020B0502020202020204" pitchFamily="34" charset="0"/>
                <a:ea typeface="Verdana"/>
              </a:rPr>
              <a:t>LA RENTABILITÉ ATTEINT </a:t>
            </a:r>
            <a:r>
              <a:rPr lang="fr-FR" sz="1600" b="1" spc="-1" dirty="0">
                <a:solidFill>
                  <a:srgbClr val="3E3E3E"/>
                </a:solidFill>
                <a:uFill>
                  <a:solidFill>
                    <a:srgbClr val="FFFFFF"/>
                  </a:solidFill>
                </a:uFill>
                <a:latin typeface="Century Gothic" panose="020B0502020202020204" pitchFamily="34" charset="0"/>
                <a:ea typeface="Verdana"/>
              </a:rPr>
              <a:t>SON MEILLEUR NIVEAU DEPUIS </a:t>
            </a:r>
            <a:r>
              <a:rPr lang="fr-FR" sz="1600" b="1" spc="-1" dirty="0" smtClean="0">
                <a:solidFill>
                  <a:srgbClr val="3E3E3E"/>
                </a:solidFill>
                <a:uFill>
                  <a:solidFill>
                    <a:srgbClr val="FFFFFF"/>
                  </a:solidFill>
                </a:uFill>
                <a:latin typeface="Century Gothic" panose="020B0502020202020204" pitchFamily="34" charset="0"/>
                <a:ea typeface="Verdana"/>
              </a:rPr>
              <a:t>2011</a:t>
            </a:r>
            <a:endParaRPr lang="fr-FR" sz="1600" b="1" spc="-1" dirty="0">
              <a:solidFill>
                <a:srgbClr val="3E3E3E"/>
              </a:solidFill>
              <a:uFill>
                <a:solidFill>
                  <a:srgbClr val="FFFFFF"/>
                </a:solidFill>
              </a:uFill>
              <a:latin typeface="Century Gothic" panose="020B0502020202020204" pitchFamily="34" charset="0"/>
              <a:ea typeface="Verdana"/>
            </a:endParaRPr>
          </a:p>
        </p:txBody>
      </p:sp>
      <p:graphicFrame>
        <p:nvGraphicFramePr>
          <p:cNvPr id="15" name="Graphique 14"/>
          <p:cNvGraphicFramePr>
            <a:graphicFrameLocks/>
          </p:cNvGraphicFramePr>
          <p:nvPr>
            <p:extLst>
              <p:ext uri="{D42A27DB-BD31-4B8C-83A1-F6EECF244321}">
                <p14:modId xmlns:p14="http://schemas.microsoft.com/office/powerpoint/2010/main" val="2770570238"/>
              </p:ext>
            </p:extLst>
          </p:nvPr>
        </p:nvGraphicFramePr>
        <p:xfrm>
          <a:off x="226362" y="1628800"/>
          <a:ext cx="4522582" cy="32984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Graphique 16"/>
          <p:cNvGraphicFramePr>
            <a:graphicFrameLocks/>
          </p:cNvGraphicFramePr>
          <p:nvPr>
            <p:extLst>
              <p:ext uri="{D42A27DB-BD31-4B8C-83A1-F6EECF244321}">
                <p14:modId xmlns:p14="http://schemas.microsoft.com/office/powerpoint/2010/main" val="3569445976"/>
              </p:ext>
            </p:extLst>
          </p:nvPr>
        </p:nvGraphicFramePr>
        <p:xfrm>
          <a:off x="5017187" y="4208848"/>
          <a:ext cx="3902399" cy="2244488"/>
        </p:xfrm>
        <a:graphic>
          <a:graphicData uri="http://schemas.openxmlformats.org/drawingml/2006/chart">
            <c:chart xmlns:c="http://schemas.openxmlformats.org/drawingml/2006/chart" xmlns:r="http://schemas.openxmlformats.org/officeDocument/2006/relationships" r:id="rId4"/>
          </a:graphicData>
        </a:graphic>
      </p:graphicFrame>
      <p:pic>
        <p:nvPicPr>
          <p:cNvPr id="4" name="Image 3"/>
          <p:cNvPicPr>
            <a:picLocks noChangeAspect="1"/>
          </p:cNvPicPr>
          <p:nvPr/>
        </p:nvPicPr>
        <p:blipFill>
          <a:blip r:embed="rId5"/>
          <a:stretch>
            <a:fillRect/>
          </a:stretch>
        </p:blipFill>
        <p:spPr>
          <a:xfrm>
            <a:off x="5615875" y="1484648"/>
            <a:ext cx="2705021" cy="2110532"/>
          </a:xfrm>
          <a:prstGeom prst="rect">
            <a:avLst/>
          </a:prstGeom>
        </p:spPr>
      </p:pic>
    </p:spTree>
    <p:extLst>
      <p:ext uri="{BB962C8B-B14F-4D97-AF65-F5344CB8AC3E}">
        <p14:creationId xmlns:p14="http://schemas.microsoft.com/office/powerpoint/2010/main" val="30866644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CustomShape 4"/>
          <p:cNvSpPr/>
          <p:nvPr/>
        </p:nvSpPr>
        <p:spPr>
          <a:xfrm>
            <a:off x="2625975" y="1131373"/>
            <a:ext cx="3902400" cy="359640"/>
          </a:xfrm>
          <a:prstGeom prst="rect">
            <a:avLst/>
          </a:prstGeom>
          <a:solidFill>
            <a:srgbClr val="006666"/>
          </a:solidFill>
          <a:ln w="9360">
            <a:noFill/>
          </a:ln>
        </p:spPr>
        <p:style>
          <a:lnRef idx="0">
            <a:scrgbClr r="0" g="0" b="0"/>
          </a:lnRef>
          <a:fillRef idx="0">
            <a:scrgbClr r="0" g="0" b="0"/>
          </a:fillRef>
          <a:effectRef idx="0">
            <a:scrgbClr r="0" g="0" b="0"/>
          </a:effectRef>
          <a:fontRef idx="minor"/>
        </p:style>
        <p:txBody>
          <a:bodyPr anchor="ctr"/>
          <a:lstStyle/>
          <a:p>
            <a:pPr algn="ctr">
              <a:lnSpc>
                <a:spcPct val="100000"/>
              </a:lnSpc>
            </a:pPr>
            <a:r>
              <a:rPr lang="fr-FR" sz="1000" b="1" strike="noStrike" spc="-1" dirty="0">
                <a:solidFill>
                  <a:srgbClr val="FFFFFF"/>
                </a:solidFill>
                <a:uFill>
                  <a:solidFill>
                    <a:srgbClr val="FFFFFF"/>
                  </a:solidFill>
                </a:uFill>
                <a:latin typeface="Arial"/>
                <a:ea typeface="ＭＳ Ｐゴシック"/>
              </a:rPr>
              <a:t>ÉVOLUTION DE  L’INVESTISSEMENT</a:t>
            </a:r>
            <a:endParaRPr lang="fr-FR" sz="1800" strike="noStrike" spc="-1" dirty="0">
              <a:solidFill>
                <a:srgbClr val="000000"/>
              </a:solidFill>
              <a:uFill>
                <a:solidFill>
                  <a:srgbClr val="FFFFFF"/>
                </a:solidFill>
              </a:uFill>
              <a:latin typeface="Arial"/>
            </a:endParaRPr>
          </a:p>
        </p:txBody>
      </p:sp>
      <p:sp>
        <p:nvSpPr>
          <p:cNvPr id="161" name="CustomShape 5"/>
          <p:cNvSpPr/>
          <p:nvPr/>
        </p:nvSpPr>
        <p:spPr>
          <a:xfrm>
            <a:off x="252110" y="5326048"/>
            <a:ext cx="8439009" cy="839256"/>
          </a:xfrm>
          <a:prstGeom prst="rect">
            <a:avLst/>
          </a:prstGeom>
          <a:noFill/>
          <a:ln>
            <a:noFill/>
          </a:ln>
        </p:spPr>
        <p:style>
          <a:lnRef idx="0">
            <a:scrgbClr r="0" g="0" b="0"/>
          </a:lnRef>
          <a:fillRef idx="0">
            <a:scrgbClr r="0" g="0" b="0"/>
          </a:fillRef>
          <a:effectRef idx="0">
            <a:scrgbClr r="0" g="0" b="0"/>
          </a:effectRef>
          <a:fontRef idx="minor"/>
        </p:style>
        <p:txBody>
          <a:bodyPr/>
          <a:lstStyle/>
          <a:p>
            <a:pPr marL="358920" lvl="1" indent="-358560" algn="just">
              <a:lnSpc>
                <a:spcPct val="100000"/>
              </a:lnSpc>
              <a:buBlip>
                <a:blip r:embed="rId2"/>
              </a:buBlip>
            </a:pPr>
            <a:r>
              <a:rPr lang="fr-FR" sz="1400" strike="noStrike" spc="-1" dirty="0">
                <a:uFill>
                  <a:solidFill>
                    <a:srgbClr val="FFFFFF"/>
                  </a:solidFill>
                </a:uFill>
                <a:latin typeface="Century Gothic" panose="020B0502020202020204" pitchFamily="34" charset="0"/>
                <a:ea typeface="MS PGothic"/>
              </a:rPr>
              <a:t>Les montants investis ces deux dernières années (moyenne </a:t>
            </a:r>
            <a:r>
              <a:rPr lang="fr-FR" sz="1400" strike="noStrike" spc="-1" dirty="0" smtClean="0">
                <a:uFill>
                  <a:solidFill>
                    <a:srgbClr val="FFFFFF"/>
                  </a:solidFill>
                </a:uFill>
                <a:latin typeface="Century Gothic" panose="020B0502020202020204" pitchFamily="34" charset="0"/>
                <a:ea typeface="MS PGothic"/>
              </a:rPr>
              <a:t>2015/2016</a:t>
            </a:r>
            <a:r>
              <a:rPr lang="fr-FR" sz="1400" strike="noStrike" spc="-1" dirty="0">
                <a:uFill>
                  <a:solidFill>
                    <a:srgbClr val="FFFFFF"/>
                  </a:solidFill>
                </a:uFill>
                <a:latin typeface="Century Gothic" panose="020B0502020202020204" pitchFamily="34" charset="0"/>
                <a:ea typeface="MS PGothic"/>
              </a:rPr>
              <a:t>) sont de 40 % supérieurs à ceux des années </a:t>
            </a:r>
            <a:r>
              <a:rPr lang="fr-FR" sz="1400" strike="noStrike" spc="-1" dirty="0" smtClean="0">
                <a:uFill>
                  <a:solidFill>
                    <a:srgbClr val="FFFFFF"/>
                  </a:solidFill>
                </a:uFill>
                <a:latin typeface="Century Gothic" panose="020B0502020202020204" pitchFamily="34" charset="0"/>
                <a:ea typeface="MS PGothic"/>
              </a:rPr>
              <a:t>2012/2014</a:t>
            </a:r>
            <a:r>
              <a:rPr lang="fr-FR" sz="1400" strike="noStrike" spc="-1" dirty="0">
                <a:uFill>
                  <a:solidFill>
                    <a:srgbClr val="FFFFFF"/>
                  </a:solidFill>
                </a:uFill>
                <a:latin typeface="Century Gothic" panose="020B0502020202020204" pitchFamily="34" charset="0"/>
                <a:ea typeface="MS PGothic"/>
              </a:rPr>
              <a:t>. </a:t>
            </a:r>
            <a:endParaRPr lang="fr-FR" sz="1400" strike="noStrike" spc="-1" dirty="0" smtClean="0">
              <a:uFill>
                <a:solidFill>
                  <a:srgbClr val="FFFFFF"/>
                </a:solidFill>
              </a:uFill>
              <a:latin typeface="Century Gothic" panose="020B0502020202020204" pitchFamily="34" charset="0"/>
              <a:ea typeface="MS PGothic"/>
            </a:endParaRPr>
          </a:p>
          <a:p>
            <a:pPr marL="358920" lvl="1" indent="-358560" algn="just">
              <a:lnSpc>
                <a:spcPct val="100000"/>
              </a:lnSpc>
              <a:buBlip>
                <a:blip r:embed="rId2"/>
              </a:buBlip>
            </a:pPr>
            <a:endParaRPr lang="fr-FR" sz="1400" spc="-1" dirty="0">
              <a:uFill>
                <a:solidFill>
                  <a:srgbClr val="FFFFFF"/>
                </a:solidFill>
              </a:uFill>
              <a:latin typeface="Century Gothic" panose="020B0502020202020204" pitchFamily="34" charset="0"/>
              <a:ea typeface="MS PGothic"/>
            </a:endParaRPr>
          </a:p>
          <a:p>
            <a:pPr marL="358920" lvl="1" indent="-358560" algn="just">
              <a:lnSpc>
                <a:spcPct val="100000"/>
              </a:lnSpc>
              <a:buBlip>
                <a:blip r:embed="rId2"/>
              </a:buBlip>
            </a:pPr>
            <a:r>
              <a:rPr lang="fr-FR" sz="1400" strike="noStrike" spc="-1" dirty="0" smtClean="0">
                <a:uFill>
                  <a:solidFill>
                    <a:srgbClr val="FFFFFF"/>
                  </a:solidFill>
                </a:uFill>
                <a:latin typeface="Century Gothic" panose="020B0502020202020204" pitchFamily="34" charset="0"/>
                <a:ea typeface="MS PGothic"/>
              </a:rPr>
              <a:t>Les </a:t>
            </a:r>
            <a:r>
              <a:rPr lang="fr-FR" sz="1400" strike="noStrike" spc="-1" dirty="0">
                <a:uFill>
                  <a:solidFill>
                    <a:srgbClr val="FFFFFF"/>
                  </a:solidFill>
                </a:uFill>
                <a:latin typeface="Century Gothic" panose="020B0502020202020204" pitchFamily="34" charset="0"/>
                <a:ea typeface="MS PGothic"/>
              </a:rPr>
              <a:t>très grandes entreprises sont moteur.</a:t>
            </a:r>
            <a:endParaRPr lang="fr-FR" sz="1400" strike="noStrike" spc="-1" dirty="0">
              <a:uFill>
                <a:solidFill>
                  <a:srgbClr val="FFFFFF"/>
                </a:solidFill>
              </a:uFill>
              <a:latin typeface="Century Gothic" panose="020B0502020202020204" pitchFamily="34" charset="0"/>
            </a:endParaRPr>
          </a:p>
        </p:txBody>
      </p:sp>
      <p:sp>
        <p:nvSpPr>
          <p:cNvPr id="10" name="Rectangle 9"/>
          <p:cNvSpPr/>
          <p:nvPr/>
        </p:nvSpPr>
        <p:spPr>
          <a:xfrm>
            <a:off x="237544" y="343618"/>
            <a:ext cx="8327816" cy="461665"/>
          </a:xfrm>
          <a:prstGeom prst="rect">
            <a:avLst/>
          </a:prstGeom>
        </p:spPr>
        <p:txBody>
          <a:bodyPr wrap="square">
            <a:spAutoFit/>
          </a:bodyPr>
          <a:lstStyle/>
          <a:p>
            <a:pPr>
              <a:lnSpc>
                <a:spcPct val="75000"/>
              </a:lnSpc>
            </a:pPr>
            <a:r>
              <a:rPr lang="fr-FR" sz="1600" b="1" spc="-1" dirty="0" smtClean="0">
                <a:solidFill>
                  <a:srgbClr val="3E3E3E"/>
                </a:solidFill>
                <a:uFill>
                  <a:solidFill>
                    <a:srgbClr val="FFFFFF"/>
                  </a:solidFill>
                </a:uFill>
                <a:latin typeface="Century Gothic" panose="020B0502020202020204" pitchFamily="34" charset="0"/>
                <a:ea typeface="Verdana"/>
              </a:rPr>
              <a:t>UNE REPRISE </a:t>
            </a:r>
            <a:r>
              <a:rPr lang="fr-FR" sz="1600" b="1" spc="-1" dirty="0">
                <a:solidFill>
                  <a:srgbClr val="3E3E3E"/>
                </a:solidFill>
                <a:uFill>
                  <a:solidFill>
                    <a:srgbClr val="FFFFFF"/>
                  </a:solidFill>
                </a:uFill>
                <a:latin typeface="Century Gothic" panose="020B0502020202020204" pitchFamily="34" charset="0"/>
                <a:ea typeface="Verdana"/>
              </a:rPr>
              <a:t>DE </a:t>
            </a:r>
            <a:r>
              <a:rPr lang="fr-FR" sz="1600" b="1" spc="-1" dirty="0" smtClean="0">
                <a:solidFill>
                  <a:srgbClr val="3E3E3E"/>
                </a:solidFill>
                <a:uFill>
                  <a:solidFill>
                    <a:srgbClr val="FFFFFF"/>
                  </a:solidFill>
                </a:uFill>
                <a:latin typeface="Century Gothic" panose="020B0502020202020204" pitchFamily="34" charset="0"/>
                <a:ea typeface="Verdana"/>
              </a:rPr>
              <a:t>L’INVESTISSEMENT….</a:t>
            </a:r>
            <a:endParaRPr lang="fr-FR" sz="1600" b="1" spc="-1" dirty="0">
              <a:solidFill>
                <a:srgbClr val="3E3E3E"/>
              </a:solidFill>
              <a:uFill>
                <a:solidFill>
                  <a:srgbClr val="FFFFFF"/>
                </a:solidFill>
              </a:uFill>
              <a:latin typeface="Century Gothic" panose="020B0502020202020204" pitchFamily="34" charset="0"/>
              <a:ea typeface="Verdana"/>
            </a:endParaRPr>
          </a:p>
          <a:p>
            <a:pPr>
              <a:lnSpc>
                <a:spcPct val="75000"/>
              </a:lnSpc>
            </a:pPr>
            <a:endParaRPr lang="fr-FR" sz="1600" b="1" spc="-1" dirty="0">
              <a:solidFill>
                <a:srgbClr val="3E3E3E"/>
              </a:solidFill>
              <a:uFill>
                <a:solidFill>
                  <a:srgbClr val="FFFFFF"/>
                </a:solidFill>
              </a:uFill>
              <a:latin typeface="Century Gothic" panose="020B0502020202020204" pitchFamily="34" charset="0"/>
              <a:ea typeface="Verdana"/>
            </a:endParaRPr>
          </a:p>
        </p:txBody>
      </p:sp>
      <p:graphicFrame>
        <p:nvGraphicFramePr>
          <p:cNvPr id="12" name="Graphique 11"/>
          <p:cNvGraphicFramePr>
            <a:graphicFrameLocks/>
          </p:cNvGraphicFramePr>
          <p:nvPr>
            <p:extLst>
              <p:ext uri="{D42A27DB-BD31-4B8C-83A1-F6EECF244321}">
                <p14:modId xmlns:p14="http://schemas.microsoft.com/office/powerpoint/2010/main" val="2354569828"/>
              </p:ext>
            </p:extLst>
          </p:nvPr>
        </p:nvGraphicFramePr>
        <p:xfrm>
          <a:off x="1115616" y="1798732"/>
          <a:ext cx="7272808" cy="346399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445456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CustomShape 4"/>
          <p:cNvSpPr/>
          <p:nvPr/>
        </p:nvSpPr>
        <p:spPr>
          <a:xfrm>
            <a:off x="2620800" y="976699"/>
            <a:ext cx="3902400" cy="359640"/>
          </a:xfrm>
          <a:prstGeom prst="rect">
            <a:avLst/>
          </a:prstGeom>
          <a:solidFill>
            <a:srgbClr val="006666"/>
          </a:solidFill>
          <a:ln w="9360">
            <a:noFill/>
          </a:ln>
        </p:spPr>
        <p:style>
          <a:lnRef idx="0">
            <a:scrgbClr r="0" g="0" b="0"/>
          </a:lnRef>
          <a:fillRef idx="0">
            <a:scrgbClr r="0" g="0" b="0"/>
          </a:fillRef>
          <a:effectRef idx="0">
            <a:scrgbClr r="0" g="0" b="0"/>
          </a:effectRef>
          <a:fontRef idx="minor"/>
        </p:style>
        <p:txBody>
          <a:bodyPr anchor="ctr"/>
          <a:lstStyle/>
          <a:p>
            <a:pPr algn="ctr">
              <a:lnSpc>
                <a:spcPct val="100000"/>
              </a:lnSpc>
            </a:pPr>
            <a:r>
              <a:rPr lang="fr-FR" sz="1000" b="1" strike="noStrike" spc="-1" dirty="0">
                <a:solidFill>
                  <a:srgbClr val="FFFFFF"/>
                </a:solidFill>
                <a:uFill>
                  <a:solidFill>
                    <a:srgbClr val="FFFFFF"/>
                  </a:solidFill>
                </a:uFill>
                <a:latin typeface="Arial"/>
                <a:ea typeface="ＭＳ Ｐゴシック"/>
              </a:rPr>
              <a:t>UNE DETTE QUI RESTE SOUS CONTRÔLE</a:t>
            </a:r>
            <a:endParaRPr lang="fr-FR" sz="1800" strike="noStrike" spc="-1" dirty="0">
              <a:solidFill>
                <a:srgbClr val="000000"/>
              </a:solidFill>
              <a:uFill>
                <a:solidFill>
                  <a:srgbClr val="FFFFFF"/>
                </a:solidFill>
              </a:uFill>
              <a:latin typeface="Arial"/>
            </a:endParaRPr>
          </a:p>
        </p:txBody>
      </p:sp>
      <p:sp>
        <p:nvSpPr>
          <p:cNvPr id="11" name="CustomShape 4">
            <a:extLst>
              <a:ext uri="{FF2B5EF4-FFF2-40B4-BE49-F238E27FC236}">
                <a16:creationId xmlns:a16="http://schemas.microsoft.com/office/drawing/2014/main" id="{D7963D6F-6BBD-4799-A22A-FAE1CE62BD09}"/>
              </a:ext>
            </a:extLst>
          </p:cNvPr>
          <p:cNvSpPr/>
          <p:nvPr/>
        </p:nvSpPr>
        <p:spPr>
          <a:xfrm>
            <a:off x="2623496" y="3791272"/>
            <a:ext cx="3902400" cy="359640"/>
          </a:xfrm>
          <a:prstGeom prst="rect">
            <a:avLst/>
          </a:prstGeom>
          <a:solidFill>
            <a:srgbClr val="006666"/>
          </a:solidFill>
          <a:ln w="9360">
            <a:noFill/>
          </a:ln>
        </p:spPr>
        <p:style>
          <a:lnRef idx="0">
            <a:scrgbClr r="0" g="0" b="0"/>
          </a:lnRef>
          <a:fillRef idx="0">
            <a:scrgbClr r="0" g="0" b="0"/>
          </a:fillRef>
          <a:effectRef idx="0">
            <a:scrgbClr r="0" g="0" b="0"/>
          </a:effectRef>
          <a:fontRef idx="minor"/>
        </p:style>
        <p:txBody>
          <a:bodyPr anchor="ctr"/>
          <a:lstStyle/>
          <a:p>
            <a:pPr algn="ctr">
              <a:lnSpc>
                <a:spcPct val="100000"/>
              </a:lnSpc>
            </a:pPr>
            <a:r>
              <a:rPr lang="fr-FR" sz="1000" b="1" strike="noStrike" spc="-1">
                <a:solidFill>
                  <a:srgbClr val="FFFFFF"/>
                </a:solidFill>
                <a:uFill>
                  <a:solidFill>
                    <a:srgbClr val="FFFFFF"/>
                  </a:solidFill>
                </a:uFill>
                <a:latin typeface="Arial"/>
                <a:ea typeface="ＭＳ Ｐゴシック"/>
              </a:rPr>
              <a:t>REPARTITION DE L’ENDETTEMENT (brut)</a:t>
            </a:r>
            <a:endParaRPr lang="fr-FR" sz="1800" strike="noStrike" spc="-1">
              <a:solidFill>
                <a:srgbClr val="000000"/>
              </a:solidFill>
              <a:uFill>
                <a:solidFill>
                  <a:srgbClr val="FFFFFF"/>
                </a:solidFill>
              </a:uFill>
              <a:latin typeface="Arial"/>
            </a:endParaRPr>
          </a:p>
        </p:txBody>
      </p:sp>
      <p:sp>
        <p:nvSpPr>
          <p:cNvPr id="7" name="Rectangle 6"/>
          <p:cNvSpPr/>
          <p:nvPr/>
        </p:nvSpPr>
        <p:spPr>
          <a:xfrm>
            <a:off x="237544" y="343618"/>
            <a:ext cx="8327816" cy="646331"/>
          </a:xfrm>
          <a:prstGeom prst="rect">
            <a:avLst/>
          </a:prstGeom>
        </p:spPr>
        <p:txBody>
          <a:bodyPr wrap="square">
            <a:spAutoFit/>
          </a:bodyPr>
          <a:lstStyle/>
          <a:p>
            <a:pPr>
              <a:lnSpc>
                <a:spcPct val="75000"/>
              </a:lnSpc>
            </a:pPr>
            <a:r>
              <a:rPr lang="fr-FR" sz="1600" b="1" spc="-1" dirty="0" smtClean="0">
                <a:solidFill>
                  <a:srgbClr val="3E3E3E"/>
                </a:solidFill>
                <a:uFill>
                  <a:solidFill>
                    <a:srgbClr val="FFFFFF"/>
                  </a:solidFill>
                </a:uFill>
                <a:latin typeface="Century Gothic" panose="020B0502020202020204" pitchFamily="34" charset="0"/>
                <a:ea typeface="Verdana"/>
              </a:rPr>
              <a:t>… MAIS QUI NE COMPENSE PAS LE VIEILLISSEMENT DES OUTILS</a:t>
            </a:r>
          </a:p>
          <a:p>
            <a:pPr>
              <a:lnSpc>
                <a:spcPct val="75000"/>
              </a:lnSpc>
            </a:pPr>
            <a:r>
              <a:rPr lang="fr-FR" sz="1400" spc="-1" dirty="0" smtClean="0">
                <a:solidFill>
                  <a:schemeClr val="accent2">
                    <a:lumMod val="50000"/>
                  </a:schemeClr>
                </a:solidFill>
                <a:uFill>
                  <a:solidFill>
                    <a:srgbClr val="FFFFFF"/>
                  </a:solidFill>
                </a:uFill>
                <a:latin typeface="Century Gothic" panose="020B0502020202020204" pitchFamily="34" charset="0"/>
                <a:ea typeface="Verdana"/>
              </a:rPr>
              <a:t>UNE STRUCTURE FINANCIÈRE GLOBALEMENT SAINE</a:t>
            </a:r>
          </a:p>
          <a:p>
            <a:pPr>
              <a:lnSpc>
                <a:spcPct val="75000"/>
              </a:lnSpc>
            </a:pPr>
            <a:endParaRPr lang="fr-FR" sz="1600" b="1" spc="-1" dirty="0">
              <a:solidFill>
                <a:srgbClr val="3E3E3E"/>
              </a:solidFill>
              <a:uFill>
                <a:solidFill>
                  <a:srgbClr val="FFFFFF"/>
                </a:solidFill>
              </a:uFill>
              <a:latin typeface="Century Gothic" panose="020B0502020202020204" pitchFamily="34" charset="0"/>
              <a:ea typeface="Verdana"/>
            </a:endParaRPr>
          </a:p>
        </p:txBody>
      </p:sp>
      <p:graphicFrame>
        <p:nvGraphicFramePr>
          <p:cNvPr id="8" name="Graphique 7"/>
          <p:cNvGraphicFramePr>
            <a:graphicFrameLocks/>
          </p:cNvGraphicFramePr>
          <p:nvPr>
            <p:extLst>
              <p:ext uri="{D42A27DB-BD31-4B8C-83A1-F6EECF244321}">
                <p14:modId xmlns:p14="http://schemas.microsoft.com/office/powerpoint/2010/main" val="1832705951"/>
              </p:ext>
            </p:extLst>
          </p:nvPr>
        </p:nvGraphicFramePr>
        <p:xfrm>
          <a:off x="1835696" y="4437112"/>
          <a:ext cx="5328592" cy="187037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Graphique 11"/>
          <p:cNvGraphicFramePr>
            <a:graphicFrameLocks/>
          </p:cNvGraphicFramePr>
          <p:nvPr>
            <p:extLst>
              <p:ext uri="{D42A27DB-BD31-4B8C-83A1-F6EECF244321}">
                <p14:modId xmlns:p14="http://schemas.microsoft.com/office/powerpoint/2010/main" val="2856849624"/>
              </p:ext>
            </p:extLst>
          </p:nvPr>
        </p:nvGraphicFramePr>
        <p:xfrm>
          <a:off x="539553" y="1412776"/>
          <a:ext cx="7920880" cy="230425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47990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CustomShape 2"/>
          <p:cNvSpPr/>
          <p:nvPr/>
        </p:nvSpPr>
        <p:spPr>
          <a:xfrm>
            <a:off x="336480" y="1093084"/>
            <a:ext cx="4379535" cy="351360"/>
          </a:xfrm>
          <a:prstGeom prst="rect">
            <a:avLst/>
          </a:prstGeom>
          <a:solidFill>
            <a:srgbClr val="006666"/>
          </a:solidFill>
          <a:ln w="9360">
            <a:noFill/>
          </a:ln>
        </p:spPr>
        <p:style>
          <a:lnRef idx="0">
            <a:scrgbClr r="0" g="0" b="0"/>
          </a:lnRef>
          <a:fillRef idx="0">
            <a:scrgbClr r="0" g="0" b="0"/>
          </a:fillRef>
          <a:effectRef idx="0">
            <a:scrgbClr r="0" g="0" b="0"/>
          </a:effectRef>
          <a:fontRef idx="minor"/>
        </p:style>
        <p:txBody>
          <a:bodyPr anchor="ctr"/>
          <a:lstStyle/>
          <a:p>
            <a:pPr algn="ctr">
              <a:lnSpc>
                <a:spcPct val="100000"/>
              </a:lnSpc>
            </a:pPr>
            <a:r>
              <a:rPr lang="fr-FR" sz="1000" b="1" strike="noStrike" spc="-1">
                <a:solidFill>
                  <a:srgbClr val="FFFFFF"/>
                </a:solidFill>
                <a:uFill>
                  <a:solidFill>
                    <a:srgbClr val="FFFFFF"/>
                  </a:solidFill>
                </a:uFill>
                <a:latin typeface="Arial"/>
                <a:ea typeface="ＭＳ Ｐゴシック"/>
              </a:rPr>
              <a:t>EVOLUTION DU PROFIL DE RISQUE SUR 5 ANS </a:t>
            </a:r>
            <a:endParaRPr lang="fr-FR" sz="1800" strike="noStrike" spc="-1">
              <a:solidFill>
                <a:srgbClr val="000000"/>
              </a:solidFill>
              <a:uFill>
                <a:solidFill>
                  <a:srgbClr val="FFFFFF"/>
                </a:solidFill>
              </a:uFill>
              <a:latin typeface="Arial"/>
            </a:endParaRPr>
          </a:p>
          <a:p>
            <a:pPr algn="ctr">
              <a:lnSpc>
                <a:spcPct val="100000"/>
              </a:lnSpc>
            </a:pPr>
            <a:r>
              <a:rPr lang="fr-FR" sz="900" b="1" i="1" strike="noStrike" spc="-1">
                <a:solidFill>
                  <a:srgbClr val="FFFFFF"/>
                </a:solidFill>
                <a:uFill>
                  <a:solidFill>
                    <a:srgbClr val="FFFFFF"/>
                  </a:solidFill>
                </a:uFill>
                <a:latin typeface="Arial"/>
                <a:ea typeface="ＭＳ Ｐゴシック"/>
              </a:rPr>
              <a:t>TOTAL IAA</a:t>
            </a:r>
            <a:endParaRPr lang="fr-FR" sz="1800" strike="noStrike" spc="-1">
              <a:solidFill>
                <a:srgbClr val="000000"/>
              </a:solidFill>
              <a:uFill>
                <a:solidFill>
                  <a:srgbClr val="FFFFFF"/>
                </a:solidFill>
              </a:uFill>
              <a:latin typeface="Arial"/>
            </a:endParaRPr>
          </a:p>
        </p:txBody>
      </p:sp>
      <p:sp>
        <p:nvSpPr>
          <p:cNvPr id="181" name="CustomShape 3"/>
          <p:cNvSpPr/>
          <p:nvPr/>
        </p:nvSpPr>
        <p:spPr>
          <a:xfrm>
            <a:off x="5292080" y="1091584"/>
            <a:ext cx="3555360" cy="351360"/>
          </a:xfrm>
          <a:prstGeom prst="rect">
            <a:avLst/>
          </a:prstGeom>
          <a:solidFill>
            <a:srgbClr val="006666"/>
          </a:solidFill>
          <a:ln w="9360">
            <a:noFill/>
          </a:ln>
        </p:spPr>
        <p:style>
          <a:lnRef idx="0">
            <a:scrgbClr r="0" g="0" b="0"/>
          </a:lnRef>
          <a:fillRef idx="0">
            <a:scrgbClr r="0" g="0" b="0"/>
          </a:fillRef>
          <a:effectRef idx="0">
            <a:scrgbClr r="0" g="0" b="0"/>
          </a:effectRef>
          <a:fontRef idx="minor"/>
        </p:style>
        <p:txBody>
          <a:bodyPr anchor="ctr"/>
          <a:lstStyle/>
          <a:p>
            <a:pPr algn="ctr">
              <a:lnSpc>
                <a:spcPct val="100000"/>
              </a:lnSpc>
            </a:pPr>
            <a:r>
              <a:rPr lang="fr-FR" sz="1000" b="1" strike="noStrike" spc="-1" dirty="0">
                <a:solidFill>
                  <a:srgbClr val="FFFFFF"/>
                </a:solidFill>
                <a:uFill>
                  <a:solidFill>
                    <a:srgbClr val="FFFFFF"/>
                  </a:solidFill>
                </a:uFill>
                <a:latin typeface="Arial"/>
                <a:ea typeface="ＭＳ Ｐゴシック"/>
              </a:rPr>
              <a:t>PROFIL DE RISQUE PAR TAILLE </a:t>
            </a:r>
            <a:endParaRPr lang="fr-FR" sz="1800" strike="noStrike" spc="-1" dirty="0">
              <a:solidFill>
                <a:srgbClr val="000000"/>
              </a:solidFill>
              <a:uFill>
                <a:solidFill>
                  <a:srgbClr val="FFFFFF"/>
                </a:solidFill>
              </a:uFill>
              <a:latin typeface="Arial"/>
            </a:endParaRPr>
          </a:p>
        </p:txBody>
      </p:sp>
      <p:sp>
        <p:nvSpPr>
          <p:cNvPr id="183" name="CustomShape 4"/>
          <p:cNvSpPr/>
          <p:nvPr/>
        </p:nvSpPr>
        <p:spPr>
          <a:xfrm>
            <a:off x="5296408" y="3714047"/>
            <a:ext cx="3555360" cy="348414"/>
          </a:xfrm>
          <a:prstGeom prst="rect">
            <a:avLst/>
          </a:prstGeom>
          <a:solidFill>
            <a:srgbClr val="006666"/>
          </a:solidFill>
          <a:ln w="9360">
            <a:noFill/>
          </a:ln>
        </p:spPr>
        <p:style>
          <a:lnRef idx="0">
            <a:scrgbClr r="0" g="0" b="0"/>
          </a:lnRef>
          <a:fillRef idx="0">
            <a:scrgbClr r="0" g="0" b="0"/>
          </a:fillRef>
          <a:effectRef idx="0">
            <a:scrgbClr r="0" g="0" b="0"/>
          </a:effectRef>
          <a:fontRef idx="minor"/>
        </p:style>
        <p:txBody>
          <a:bodyPr anchor="ctr"/>
          <a:lstStyle/>
          <a:p>
            <a:pPr algn="ctr">
              <a:lnSpc>
                <a:spcPct val="100000"/>
              </a:lnSpc>
            </a:pPr>
            <a:r>
              <a:rPr lang="fr-FR" sz="1000" b="1" strike="noStrike" spc="-1" dirty="0">
                <a:solidFill>
                  <a:srgbClr val="FFFFFF"/>
                </a:solidFill>
                <a:uFill>
                  <a:solidFill>
                    <a:srgbClr val="FFFFFF"/>
                  </a:solidFill>
                </a:uFill>
                <a:latin typeface="Arial"/>
                <a:ea typeface="ＭＳ Ｐゴシック"/>
              </a:rPr>
              <a:t>PROFIL DE RISQUE PAR FILIERE </a:t>
            </a:r>
            <a:endParaRPr lang="fr-FR" sz="1800" strike="noStrike" spc="-1" dirty="0">
              <a:solidFill>
                <a:srgbClr val="000000"/>
              </a:solidFill>
              <a:uFill>
                <a:solidFill>
                  <a:srgbClr val="FFFFFF"/>
                </a:solidFill>
              </a:uFill>
              <a:latin typeface="Arial"/>
            </a:endParaRPr>
          </a:p>
        </p:txBody>
      </p:sp>
      <p:sp>
        <p:nvSpPr>
          <p:cNvPr id="184" name="CustomShape 5"/>
          <p:cNvSpPr/>
          <p:nvPr/>
        </p:nvSpPr>
        <p:spPr>
          <a:xfrm>
            <a:off x="152264" y="4633200"/>
            <a:ext cx="4563751" cy="1748128"/>
          </a:xfrm>
          <a:prstGeom prst="rect">
            <a:avLst/>
          </a:prstGeom>
          <a:noFill/>
          <a:ln>
            <a:noFill/>
          </a:ln>
        </p:spPr>
        <p:style>
          <a:lnRef idx="0">
            <a:scrgbClr r="0" g="0" b="0"/>
          </a:lnRef>
          <a:fillRef idx="0">
            <a:scrgbClr r="0" g="0" b="0"/>
          </a:fillRef>
          <a:effectRef idx="0">
            <a:scrgbClr r="0" g="0" b="0"/>
          </a:effectRef>
          <a:fontRef idx="minor"/>
        </p:style>
        <p:txBody>
          <a:bodyPr/>
          <a:lstStyle/>
          <a:p>
            <a:pPr marL="358920" lvl="1" indent="-358560" algn="just">
              <a:lnSpc>
                <a:spcPct val="100000"/>
              </a:lnSpc>
              <a:buBlip>
                <a:blip r:embed="rId2"/>
              </a:buBlip>
            </a:pPr>
            <a:r>
              <a:rPr lang="fr-FR" sz="1400" strike="noStrike" spc="-1" dirty="0">
                <a:uFill>
                  <a:solidFill>
                    <a:srgbClr val="FFFFFF"/>
                  </a:solidFill>
                </a:uFill>
                <a:latin typeface="Century Gothic" panose="020B0502020202020204" pitchFamily="34" charset="0"/>
                <a:ea typeface="MS PGothic"/>
              </a:rPr>
              <a:t>Malgré une légère augmentation, le nombre d’entreprises «en « risque fort » reste sous le seuil des 10 %</a:t>
            </a:r>
            <a:endParaRPr lang="fr-FR" sz="1400" strike="noStrike" spc="-1" dirty="0">
              <a:uFill>
                <a:solidFill>
                  <a:srgbClr val="FFFFFF"/>
                </a:solidFill>
              </a:uFill>
              <a:latin typeface="Century Gothic" panose="020B0502020202020204" pitchFamily="34" charset="0"/>
            </a:endParaRPr>
          </a:p>
          <a:p>
            <a:pPr marL="358920" lvl="1" indent="-358560" algn="just">
              <a:lnSpc>
                <a:spcPct val="100000"/>
              </a:lnSpc>
              <a:buBlip>
                <a:blip r:embed="rId2"/>
              </a:buBlip>
            </a:pPr>
            <a:r>
              <a:rPr lang="fr-FR" sz="1400" strike="noStrike" spc="-1" dirty="0">
                <a:uFill>
                  <a:solidFill>
                    <a:srgbClr val="FFFFFF"/>
                  </a:solidFill>
                </a:uFill>
                <a:latin typeface="Century Gothic" panose="020B0502020202020204" pitchFamily="34" charset="0"/>
                <a:ea typeface="MS PGothic"/>
              </a:rPr>
              <a:t>38 % des entreprises en « risque fort » sont issues des Vins Tranquilles, sans que cette situation ne présage un risque avéré (portage de stocks</a:t>
            </a:r>
            <a:r>
              <a:rPr lang="fr-FR" sz="1400" strike="noStrike" spc="-1" dirty="0" smtClean="0">
                <a:uFill>
                  <a:solidFill>
                    <a:srgbClr val="FFFFFF"/>
                  </a:solidFill>
                </a:uFill>
                <a:latin typeface="Century Gothic" panose="020B0502020202020204" pitchFamily="34" charset="0"/>
                <a:ea typeface="MS PGothic"/>
              </a:rPr>
              <a:t>)</a:t>
            </a:r>
            <a:endParaRPr lang="fr-FR" sz="1400" strike="noStrike" spc="-1" dirty="0">
              <a:uFill>
                <a:solidFill>
                  <a:srgbClr val="FFFFFF"/>
                </a:solidFill>
              </a:uFill>
              <a:latin typeface="Century Gothic" panose="020B0502020202020204" pitchFamily="34" charset="0"/>
            </a:endParaRPr>
          </a:p>
        </p:txBody>
      </p:sp>
      <p:sp>
        <p:nvSpPr>
          <p:cNvPr id="10" name="CustomShape 2">
            <a:extLst>
              <a:ext uri="{FF2B5EF4-FFF2-40B4-BE49-F238E27FC236}">
                <a16:creationId xmlns:a16="http://schemas.microsoft.com/office/drawing/2014/main" id="{2CCD09F8-C55E-4773-95AF-71908EB46D23}"/>
              </a:ext>
            </a:extLst>
          </p:cNvPr>
          <p:cNvSpPr/>
          <p:nvPr/>
        </p:nvSpPr>
        <p:spPr>
          <a:xfrm>
            <a:off x="336481" y="354459"/>
            <a:ext cx="8515287" cy="627907"/>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75000"/>
              </a:lnSpc>
            </a:pPr>
            <a:r>
              <a:rPr lang="fr-FR" sz="1600" b="1" spc="-1" dirty="0" smtClean="0">
                <a:uFill>
                  <a:solidFill>
                    <a:srgbClr val="FFFFFF"/>
                  </a:solidFill>
                </a:uFill>
                <a:latin typeface="Century Gothic" panose="020B0502020202020204" pitchFamily="34" charset="0"/>
                <a:ea typeface="Verdana"/>
              </a:rPr>
              <a:t>LE PROFIL </a:t>
            </a:r>
            <a:r>
              <a:rPr lang="fr-FR" sz="1600" b="1" spc="-1" dirty="0">
                <a:uFill>
                  <a:solidFill>
                    <a:srgbClr val="FFFFFF"/>
                  </a:solidFill>
                </a:uFill>
                <a:latin typeface="Century Gothic" panose="020B0502020202020204" pitchFamily="34" charset="0"/>
                <a:ea typeface="Verdana"/>
              </a:rPr>
              <a:t>DE RISQUE EST </a:t>
            </a:r>
            <a:r>
              <a:rPr lang="fr-FR" sz="1600" b="1" spc="-1" dirty="0" smtClean="0">
                <a:uFill>
                  <a:solidFill>
                    <a:srgbClr val="FFFFFF"/>
                  </a:solidFill>
                </a:uFill>
                <a:latin typeface="Century Gothic" panose="020B0502020202020204" pitchFamily="34" charset="0"/>
                <a:ea typeface="Verdana"/>
              </a:rPr>
              <a:t>CORRECT, MALGRÉ UNE LÉGÈRE REMONTÉE DU RISQUE FORT</a:t>
            </a:r>
          </a:p>
          <a:p>
            <a:pPr>
              <a:lnSpc>
                <a:spcPct val="75000"/>
              </a:lnSpc>
            </a:pPr>
            <a:endParaRPr lang="fr-FR" sz="1400" strike="noStrike" spc="-1" dirty="0">
              <a:solidFill>
                <a:schemeClr val="accent2">
                  <a:lumMod val="75000"/>
                </a:schemeClr>
              </a:solidFill>
              <a:uFill>
                <a:solidFill>
                  <a:srgbClr val="FFFFFF"/>
                </a:solidFill>
              </a:uFill>
              <a:latin typeface="Century Gothic" panose="020B0502020202020204" pitchFamily="34" charset="0"/>
            </a:endParaRPr>
          </a:p>
        </p:txBody>
      </p:sp>
      <p:graphicFrame>
        <p:nvGraphicFramePr>
          <p:cNvPr id="11" name="Graphique 10"/>
          <p:cNvGraphicFramePr>
            <a:graphicFrameLocks/>
          </p:cNvGraphicFramePr>
          <p:nvPr>
            <p:extLst>
              <p:ext uri="{D42A27DB-BD31-4B8C-83A1-F6EECF244321}">
                <p14:modId xmlns:p14="http://schemas.microsoft.com/office/powerpoint/2010/main" val="2832154152"/>
              </p:ext>
            </p:extLst>
          </p:nvPr>
        </p:nvGraphicFramePr>
        <p:xfrm>
          <a:off x="136313" y="1540351"/>
          <a:ext cx="4795728" cy="309284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Graphique 12"/>
          <p:cNvGraphicFramePr>
            <a:graphicFrameLocks/>
          </p:cNvGraphicFramePr>
          <p:nvPr>
            <p:extLst>
              <p:ext uri="{D42A27DB-BD31-4B8C-83A1-F6EECF244321}">
                <p14:modId xmlns:p14="http://schemas.microsoft.com/office/powerpoint/2010/main" val="114403480"/>
              </p:ext>
            </p:extLst>
          </p:nvPr>
        </p:nvGraphicFramePr>
        <p:xfrm>
          <a:off x="5292080" y="1508963"/>
          <a:ext cx="3555359" cy="213906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Graphique 13"/>
          <p:cNvGraphicFramePr>
            <a:graphicFrameLocks/>
          </p:cNvGraphicFramePr>
          <p:nvPr>
            <p:extLst>
              <p:ext uri="{D42A27DB-BD31-4B8C-83A1-F6EECF244321}">
                <p14:modId xmlns:p14="http://schemas.microsoft.com/office/powerpoint/2010/main" val="974162255"/>
              </p:ext>
            </p:extLst>
          </p:nvPr>
        </p:nvGraphicFramePr>
        <p:xfrm>
          <a:off x="5292080" y="4128480"/>
          <a:ext cx="3559688" cy="2239215"/>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6018671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23528" y="2060848"/>
            <a:ext cx="8640960" cy="1130118"/>
          </a:xfrm>
          <a:prstGeom prst="rect">
            <a:avLst/>
          </a:prstGeom>
          <a:noFill/>
        </p:spPr>
        <p:txBody>
          <a:bodyPr wrap="square" rtlCol="0">
            <a:spAutoFit/>
          </a:bodyPr>
          <a:lstStyle/>
          <a:p>
            <a:pPr marL="285750" indent="-285750">
              <a:lnSpc>
                <a:spcPct val="150000"/>
              </a:lnSpc>
              <a:buBlip>
                <a:blip r:embed="rId2"/>
              </a:buBlip>
            </a:pPr>
            <a:r>
              <a:rPr lang="fr-FR" sz="2400" dirty="0" smtClean="0">
                <a:latin typeface="Century Gothic" panose="020B0502020202020204" pitchFamily="34" charset="0"/>
              </a:rPr>
              <a:t>   Des situations et perspectives hétérogènes selon les filières Agro et la taille des acteurs…</a:t>
            </a:r>
            <a:endParaRPr lang="fr-FR" sz="2400" dirty="0">
              <a:latin typeface="Century Gothic" panose="020B0502020202020204" pitchFamily="34" charset="0"/>
            </a:endParaRPr>
          </a:p>
        </p:txBody>
      </p:sp>
      <p:sp>
        <p:nvSpPr>
          <p:cNvPr id="3" name="CustomShape 2">
            <a:extLst>
              <a:ext uri="{FF2B5EF4-FFF2-40B4-BE49-F238E27FC236}">
                <a16:creationId xmlns:a16="http://schemas.microsoft.com/office/drawing/2014/main" id="{2CCD09F8-C55E-4773-95AF-71908EB46D23}"/>
              </a:ext>
            </a:extLst>
          </p:cNvPr>
          <p:cNvSpPr/>
          <p:nvPr/>
        </p:nvSpPr>
        <p:spPr>
          <a:xfrm>
            <a:off x="336481" y="354459"/>
            <a:ext cx="8515287" cy="627907"/>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a:lnSpc>
                <a:spcPct val="75000"/>
              </a:lnSpc>
            </a:pPr>
            <a:r>
              <a:rPr lang="fr-FR" sz="1600" b="1" spc="-1" dirty="0">
                <a:uFill>
                  <a:solidFill>
                    <a:srgbClr val="FFFFFF"/>
                  </a:solidFill>
                </a:uFill>
                <a:latin typeface="Century Gothic" panose="020B0502020202020204" pitchFamily="34" charset="0"/>
                <a:ea typeface="Verdana"/>
              </a:rPr>
              <a:t>SYNTHÈSE </a:t>
            </a:r>
            <a:endParaRPr lang="fr-FR" sz="1600" b="1" spc="-1" dirty="0" smtClean="0">
              <a:uFill>
                <a:solidFill>
                  <a:srgbClr val="FFFFFF"/>
                </a:solidFill>
              </a:uFill>
              <a:latin typeface="Century Gothic" panose="020B0502020202020204" pitchFamily="34" charset="0"/>
              <a:ea typeface="Verdana"/>
            </a:endParaRPr>
          </a:p>
          <a:p>
            <a:pPr>
              <a:lnSpc>
                <a:spcPct val="75000"/>
              </a:lnSpc>
            </a:pPr>
            <a:endParaRPr lang="fr-FR" sz="1400" strike="noStrike" spc="-1" dirty="0">
              <a:solidFill>
                <a:schemeClr val="accent2">
                  <a:lumMod val="75000"/>
                </a:schemeClr>
              </a:solidFill>
              <a:uFill>
                <a:solidFill>
                  <a:srgbClr val="FFFFFF"/>
                </a:solidFill>
              </a:uFill>
              <a:latin typeface="Century Gothic" panose="020B0502020202020204" pitchFamily="34" charset="0"/>
            </a:endParaRPr>
          </a:p>
        </p:txBody>
      </p:sp>
    </p:spTree>
    <p:extLst>
      <p:ext uri="{BB962C8B-B14F-4D97-AF65-F5344CB8AC3E}">
        <p14:creationId xmlns:p14="http://schemas.microsoft.com/office/powerpoint/2010/main" val="3657357181"/>
      </p:ext>
    </p:extLst>
  </p:cSld>
  <p:clrMapOvr>
    <a:masterClrMapping/>
  </p:clrMapOvr>
</p:sld>
</file>

<file path=ppt/theme/theme1.xml><?xml version="1.0" encoding="utf-8"?>
<a:theme xmlns:a="http://schemas.openxmlformats.org/drawingml/2006/main" name="OBS">
  <a:themeElements>
    <a:clrScheme name="Obs">
      <a:dk1>
        <a:srgbClr val="000000"/>
      </a:dk1>
      <a:lt1>
        <a:srgbClr val="FFFFFF"/>
      </a:lt1>
      <a:dk2>
        <a:srgbClr val="EFEFEF"/>
      </a:dk2>
      <a:lt2>
        <a:srgbClr val="7C7C7C"/>
      </a:lt2>
      <a:accent1>
        <a:srgbClr val="000000"/>
      </a:accent1>
      <a:accent2>
        <a:srgbClr val="009999"/>
      </a:accent2>
      <a:accent3>
        <a:srgbClr val="5CDADA"/>
      </a:accent3>
      <a:accent4>
        <a:srgbClr val="EFEFEF"/>
      </a:accent4>
      <a:accent5>
        <a:srgbClr val="E20000"/>
      </a:accent5>
      <a:accent6>
        <a:srgbClr val="FF6600"/>
      </a:accent6>
      <a:hlink>
        <a:srgbClr val="009999"/>
      </a:hlink>
      <a:folHlink>
        <a:srgbClr val="E2000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11525</TotalTime>
  <Words>528</Words>
  <Application>Microsoft Office PowerPoint</Application>
  <PresentationFormat>Affichage à l'écran (4:3)</PresentationFormat>
  <Paragraphs>67</Paragraphs>
  <Slides>10</Slides>
  <Notes>1</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10</vt:i4>
      </vt:variant>
    </vt:vector>
  </HeadingPairs>
  <TitlesOfParts>
    <vt:vector size="19" baseType="lpstr">
      <vt:lpstr>ＭＳ Ｐゴシック</vt:lpstr>
      <vt:lpstr>ＭＳ Ｐゴシック</vt:lpstr>
      <vt:lpstr>Arial</vt:lpstr>
      <vt:lpstr>Calibri</vt:lpstr>
      <vt:lpstr>Century Gothic</vt:lpstr>
      <vt:lpstr>Times New Roman</vt:lpstr>
      <vt:lpstr>Verdana</vt:lpstr>
      <vt:lpstr>Wingdings</vt:lpstr>
      <vt:lpstr>OBS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Windows</dc:creator>
  <cp:lastModifiedBy>CHAPUIS Philippe</cp:lastModifiedBy>
  <cp:revision>747</cp:revision>
  <cp:lastPrinted>2017-12-04T07:07:19Z</cp:lastPrinted>
  <dcterms:created xsi:type="dcterms:W3CDTF">2011-07-18T18:32:43Z</dcterms:created>
  <dcterms:modified xsi:type="dcterms:W3CDTF">2018-06-04T12:11:30Z</dcterms:modified>
</cp:coreProperties>
</file>